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1"/>
  </p:notesMasterIdLst>
  <p:sldIdLst>
    <p:sldId id="256" r:id="rId2"/>
    <p:sldId id="270" r:id="rId3"/>
    <p:sldId id="299" r:id="rId4"/>
    <p:sldId id="313" r:id="rId5"/>
    <p:sldId id="271" r:id="rId6"/>
    <p:sldId id="272" r:id="rId7"/>
    <p:sldId id="273" r:id="rId8"/>
    <p:sldId id="274" r:id="rId9"/>
    <p:sldId id="277" r:id="rId10"/>
    <p:sldId id="278" r:id="rId11"/>
    <p:sldId id="314" r:id="rId12"/>
    <p:sldId id="315" r:id="rId13"/>
    <p:sldId id="279" r:id="rId14"/>
    <p:sldId id="282" r:id="rId15"/>
    <p:sldId id="283" r:id="rId16"/>
    <p:sldId id="285" r:id="rId17"/>
    <p:sldId id="287" r:id="rId18"/>
    <p:sldId id="316" r:id="rId19"/>
    <p:sldId id="317" r:id="rId20"/>
    <p:sldId id="288" r:id="rId21"/>
    <p:sldId id="289" r:id="rId22"/>
    <p:sldId id="291" r:id="rId23"/>
    <p:sldId id="294" r:id="rId24"/>
    <p:sldId id="276" r:id="rId25"/>
    <p:sldId id="275" r:id="rId26"/>
    <p:sldId id="318" r:id="rId27"/>
    <p:sldId id="321" r:id="rId28"/>
    <p:sldId id="319" r:id="rId29"/>
    <p:sldId id="320" r:id="rId30"/>
    <p:sldId id="295" r:id="rId31"/>
    <p:sldId id="296" r:id="rId32"/>
    <p:sldId id="322" r:id="rId33"/>
    <p:sldId id="323" r:id="rId34"/>
    <p:sldId id="310" r:id="rId35"/>
    <p:sldId id="300" r:id="rId36"/>
    <p:sldId id="305" r:id="rId37"/>
    <p:sldId id="302" r:id="rId38"/>
    <p:sldId id="306" r:id="rId39"/>
    <p:sldId id="304" r:id="rId40"/>
    <p:sldId id="301" r:id="rId41"/>
    <p:sldId id="303" r:id="rId42"/>
    <p:sldId id="309" r:id="rId43"/>
    <p:sldId id="308" r:id="rId44"/>
    <p:sldId id="307" r:id="rId45"/>
    <p:sldId id="290" r:id="rId46"/>
    <p:sldId id="286" r:id="rId47"/>
    <p:sldId id="284" r:id="rId48"/>
    <p:sldId id="292" r:id="rId49"/>
    <p:sldId id="293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C82B3AB-6C8F-4779-A606-056D345FC62E}">
          <p14:sldIdLst>
            <p14:sldId id="256"/>
          </p14:sldIdLst>
        </p14:section>
        <p14:section name="Intro" id="{509044C1-CC49-4100-AA2C-0AF80C843F5B}">
          <p14:sldIdLst/>
        </p14:section>
        <p14:section name="Methods" id="{C5BF1C50-844D-4E2F-8E22-8AC1A7821B10}">
          <p14:sldIdLst>
            <p14:sldId id="270"/>
            <p14:sldId id="299"/>
            <p14:sldId id="313"/>
            <p14:sldId id="271"/>
            <p14:sldId id="272"/>
            <p14:sldId id="273"/>
            <p14:sldId id="274"/>
            <p14:sldId id="277"/>
            <p14:sldId id="278"/>
            <p14:sldId id="314"/>
            <p14:sldId id="315"/>
            <p14:sldId id="279"/>
            <p14:sldId id="282"/>
            <p14:sldId id="283"/>
            <p14:sldId id="285"/>
            <p14:sldId id="287"/>
            <p14:sldId id="316"/>
            <p14:sldId id="317"/>
            <p14:sldId id="288"/>
            <p14:sldId id="289"/>
            <p14:sldId id="291"/>
            <p14:sldId id="294"/>
            <p14:sldId id="276"/>
            <p14:sldId id="275"/>
            <p14:sldId id="318"/>
            <p14:sldId id="321"/>
            <p14:sldId id="319"/>
            <p14:sldId id="320"/>
            <p14:sldId id="295"/>
            <p14:sldId id="296"/>
            <p14:sldId id="322"/>
            <p14:sldId id="323"/>
            <p14:sldId id="310"/>
            <p14:sldId id="300"/>
            <p14:sldId id="305"/>
            <p14:sldId id="302"/>
            <p14:sldId id="306"/>
            <p14:sldId id="304"/>
            <p14:sldId id="301"/>
            <p14:sldId id="303"/>
            <p14:sldId id="309"/>
            <p14:sldId id="308"/>
            <p14:sldId id="307"/>
            <p14:sldId id="290"/>
            <p14:sldId id="286"/>
            <p14:sldId id="284"/>
            <p14:sldId id="292"/>
            <p14:sldId id="29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94" autoAdjust="0"/>
    <p:restoredTop sz="96224" autoAdjust="0"/>
  </p:normalViewPr>
  <p:slideViewPr>
    <p:cSldViewPr snapToGrid="0">
      <p:cViewPr>
        <p:scale>
          <a:sx n="60" d="100"/>
          <a:sy n="60" d="100"/>
        </p:scale>
        <p:origin x="2952" y="1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A61EF8-F49F-42FC-AA88-8C0AA19C1605}" type="doc">
      <dgm:prSet loTypeId="urn:microsoft.com/office/officeart/2016/7/layout/HorizontalActionList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2371DD3-02D1-45EE-84C0-EF8F13041BC9}">
      <dgm:prSet/>
      <dgm:spPr/>
      <dgm:t>
        <a:bodyPr/>
        <a:lstStyle/>
        <a:p>
          <a:r>
            <a:rPr lang="en-US" dirty="0">
              <a:latin typeface="Century Gothic (Body)"/>
            </a:rPr>
            <a:t>Lorem ipsum</a:t>
          </a:r>
        </a:p>
      </dgm:t>
    </dgm:pt>
    <dgm:pt modelId="{4B6A8A01-0E59-4080-B930-7B4AC03489D1}" type="parTrans" cxnId="{DF58246B-CDA1-4084-81EF-C3EC7D908731}">
      <dgm:prSet/>
      <dgm:spPr/>
      <dgm:t>
        <a:bodyPr/>
        <a:lstStyle/>
        <a:p>
          <a:endParaRPr lang="en-US"/>
        </a:p>
      </dgm:t>
    </dgm:pt>
    <dgm:pt modelId="{84C7A34F-2235-4FC6-95C8-7C4E2179EE1E}" type="sibTrans" cxnId="{DF58246B-CDA1-4084-81EF-C3EC7D908731}">
      <dgm:prSet/>
      <dgm:spPr/>
      <dgm:t>
        <a:bodyPr/>
        <a:lstStyle/>
        <a:p>
          <a:endParaRPr lang="en-US"/>
        </a:p>
      </dgm:t>
    </dgm:pt>
    <dgm:pt modelId="{0EEABEBE-E302-4412-AFEA-EE5017287FD8}">
      <dgm:prSet/>
      <dgm:spPr/>
      <dgm:t>
        <a:bodyPr/>
        <a:lstStyle/>
        <a:p>
          <a:r>
            <a:rPr lang="en-US" dirty="0">
              <a:latin typeface="Century Gothic (Body)"/>
            </a:rPr>
            <a:t>Benefit 1</a:t>
          </a:r>
        </a:p>
      </dgm:t>
    </dgm:pt>
    <dgm:pt modelId="{A32EB17A-5E69-4F50-A9AC-C080D610D436}" type="parTrans" cxnId="{90B4691F-F042-4808-AC72-9CA9F99CFE43}">
      <dgm:prSet/>
      <dgm:spPr/>
      <dgm:t>
        <a:bodyPr/>
        <a:lstStyle/>
        <a:p>
          <a:endParaRPr lang="en-US"/>
        </a:p>
      </dgm:t>
    </dgm:pt>
    <dgm:pt modelId="{3652F3E0-4410-4A08-9893-7F0905403C28}" type="sibTrans" cxnId="{90B4691F-F042-4808-AC72-9CA9F99CFE43}">
      <dgm:prSet/>
      <dgm:spPr/>
      <dgm:t>
        <a:bodyPr/>
        <a:lstStyle/>
        <a:p>
          <a:endParaRPr lang="en-US"/>
        </a:p>
      </dgm:t>
    </dgm:pt>
    <dgm:pt modelId="{0E74D091-EE11-49A9-93D5-5D9CE65A5C96}">
      <dgm:prSet/>
      <dgm:spPr/>
      <dgm:t>
        <a:bodyPr/>
        <a:lstStyle/>
        <a:p>
          <a:r>
            <a:rPr lang="en-US" dirty="0">
              <a:latin typeface="Century Gothic (Body)"/>
            </a:rPr>
            <a:t>Lorem</a:t>
          </a:r>
          <a:r>
            <a:rPr lang="en-US" dirty="0"/>
            <a:t> ipsum</a:t>
          </a:r>
        </a:p>
      </dgm:t>
    </dgm:pt>
    <dgm:pt modelId="{5A4B4BFB-1DED-4745-A5B4-EE638A26B84E}" type="parTrans" cxnId="{15C9DDAA-BF95-4D15-97C5-E164B0A0735B}">
      <dgm:prSet/>
      <dgm:spPr/>
      <dgm:t>
        <a:bodyPr/>
        <a:lstStyle/>
        <a:p>
          <a:endParaRPr lang="en-US"/>
        </a:p>
      </dgm:t>
    </dgm:pt>
    <dgm:pt modelId="{72A05D3A-67FA-42CA-AF6E-9820E243A7DC}" type="sibTrans" cxnId="{15C9DDAA-BF95-4D15-97C5-E164B0A0735B}">
      <dgm:prSet/>
      <dgm:spPr/>
      <dgm:t>
        <a:bodyPr/>
        <a:lstStyle/>
        <a:p>
          <a:endParaRPr lang="en-US"/>
        </a:p>
      </dgm:t>
    </dgm:pt>
    <dgm:pt modelId="{3FCF0844-D673-488F-804B-21D48540B2C9}">
      <dgm:prSet/>
      <dgm:spPr/>
      <dgm:t>
        <a:bodyPr/>
        <a:lstStyle/>
        <a:p>
          <a:r>
            <a:rPr lang="en-US" dirty="0">
              <a:latin typeface="Century Gothic (Body)"/>
            </a:rPr>
            <a:t>Benefit 2</a:t>
          </a:r>
        </a:p>
      </dgm:t>
    </dgm:pt>
    <dgm:pt modelId="{9EEA6AE9-439E-4DCB-8786-009E180C1AA0}" type="parTrans" cxnId="{2B76011F-1D32-4A34-8A89-58745D611DE4}">
      <dgm:prSet/>
      <dgm:spPr/>
      <dgm:t>
        <a:bodyPr/>
        <a:lstStyle/>
        <a:p>
          <a:endParaRPr lang="en-US"/>
        </a:p>
      </dgm:t>
    </dgm:pt>
    <dgm:pt modelId="{AD94D135-8BB9-46BD-91FE-72F74881E1E4}" type="sibTrans" cxnId="{2B76011F-1D32-4A34-8A89-58745D611DE4}">
      <dgm:prSet/>
      <dgm:spPr/>
      <dgm:t>
        <a:bodyPr/>
        <a:lstStyle/>
        <a:p>
          <a:endParaRPr lang="en-US"/>
        </a:p>
      </dgm:t>
    </dgm:pt>
    <dgm:pt modelId="{127A6C64-98C8-419D-AFF0-55BB0B5A0FC5}">
      <dgm:prSet/>
      <dgm:spPr/>
      <dgm:t>
        <a:bodyPr/>
        <a:lstStyle/>
        <a:p>
          <a:r>
            <a:rPr lang="en-US" dirty="0">
              <a:latin typeface="Century Gothic (Body)"/>
            </a:rPr>
            <a:t>Lorem ipsum</a:t>
          </a:r>
        </a:p>
      </dgm:t>
    </dgm:pt>
    <dgm:pt modelId="{A628C0B6-A586-4CE5-ADB4-4B9A58A205C0}" type="parTrans" cxnId="{F0132D10-D2CF-45AF-9167-3F8FE6596E8B}">
      <dgm:prSet/>
      <dgm:spPr/>
      <dgm:t>
        <a:bodyPr/>
        <a:lstStyle/>
        <a:p>
          <a:endParaRPr lang="en-US"/>
        </a:p>
      </dgm:t>
    </dgm:pt>
    <dgm:pt modelId="{672DD7BA-6C03-47F5-91B9-FE1E0C53D8AE}" type="sibTrans" cxnId="{F0132D10-D2CF-45AF-9167-3F8FE6596E8B}">
      <dgm:prSet/>
      <dgm:spPr/>
      <dgm:t>
        <a:bodyPr/>
        <a:lstStyle/>
        <a:p>
          <a:endParaRPr lang="en-US"/>
        </a:p>
      </dgm:t>
    </dgm:pt>
    <dgm:pt modelId="{1A94C9D4-3760-4014-8B9F-500A049A6450}">
      <dgm:prSet/>
      <dgm:spPr/>
      <dgm:t>
        <a:bodyPr/>
        <a:lstStyle/>
        <a:p>
          <a:r>
            <a:rPr lang="en-US" dirty="0">
              <a:latin typeface="Century Gothic (Body)"/>
            </a:rPr>
            <a:t>Benefit 3</a:t>
          </a:r>
        </a:p>
      </dgm:t>
    </dgm:pt>
    <dgm:pt modelId="{2B548B50-128D-4C36-A42B-471C30118A23}" type="parTrans" cxnId="{D8B7998D-38EE-4845-8ECD-F6FD9D890323}">
      <dgm:prSet/>
      <dgm:spPr/>
      <dgm:t>
        <a:bodyPr/>
        <a:lstStyle/>
        <a:p>
          <a:endParaRPr lang="en-US"/>
        </a:p>
      </dgm:t>
    </dgm:pt>
    <dgm:pt modelId="{AB0BEE91-6947-46A4-AC6A-81B564A006DF}" type="sibTrans" cxnId="{D8B7998D-38EE-4845-8ECD-F6FD9D890323}">
      <dgm:prSet/>
      <dgm:spPr/>
      <dgm:t>
        <a:bodyPr/>
        <a:lstStyle/>
        <a:p>
          <a:endParaRPr lang="en-US"/>
        </a:p>
      </dgm:t>
    </dgm:pt>
    <dgm:pt modelId="{00D62E41-641B-4E37-AD63-B1CB62F2A9D2}" type="pres">
      <dgm:prSet presAssocID="{49A61EF8-F49F-42FC-AA88-8C0AA19C1605}" presName="Name0" presStyleCnt="0">
        <dgm:presLayoutVars>
          <dgm:dir/>
          <dgm:animLvl val="lvl"/>
          <dgm:resizeHandles val="exact"/>
        </dgm:presLayoutVars>
      </dgm:prSet>
      <dgm:spPr/>
    </dgm:pt>
    <dgm:pt modelId="{611CE801-0841-4B17-9DD8-6B9CBFAC8867}" type="pres">
      <dgm:prSet presAssocID="{32371DD3-02D1-45EE-84C0-EF8F13041BC9}" presName="composite" presStyleCnt="0"/>
      <dgm:spPr/>
    </dgm:pt>
    <dgm:pt modelId="{6F7BD2EB-77BE-4517-A082-DE8B2BA57CB0}" type="pres">
      <dgm:prSet presAssocID="{32371DD3-02D1-45EE-84C0-EF8F13041BC9}" presName="parTx" presStyleLbl="alignNode1" presStyleIdx="0" presStyleCnt="3">
        <dgm:presLayoutVars>
          <dgm:chMax val="0"/>
          <dgm:chPref val="0"/>
        </dgm:presLayoutVars>
      </dgm:prSet>
      <dgm:spPr/>
    </dgm:pt>
    <dgm:pt modelId="{5A2242F2-E6C8-4FE2-A911-4B08D395BA33}" type="pres">
      <dgm:prSet presAssocID="{32371DD3-02D1-45EE-84C0-EF8F13041BC9}" presName="desTx" presStyleLbl="alignAccFollowNode1" presStyleIdx="0" presStyleCnt="3">
        <dgm:presLayoutVars/>
      </dgm:prSet>
      <dgm:spPr/>
    </dgm:pt>
    <dgm:pt modelId="{1C00392D-EA32-4CA6-8066-04E2EA031511}" type="pres">
      <dgm:prSet presAssocID="{84C7A34F-2235-4FC6-95C8-7C4E2179EE1E}" presName="space" presStyleCnt="0"/>
      <dgm:spPr/>
    </dgm:pt>
    <dgm:pt modelId="{A902E76A-786B-4902-BB56-A2181F635952}" type="pres">
      <dgm:prSet presAssocID="{0E74D091-EE11-49A9-93D5-5D9CE65A5C96}" presName="composite" presStyleCnt="0"/>
      <dgm:spPr/>
    </dgm:pt>
    <dgm:pt modelId="{BD7E85A9-ECD0-4CBA-A438-8E8D8B6154B1}" type="pres">
      <dgm:prSet presAssocID="{0E74D091-EE11-49A9-93D5-5D9CE65A5C96}" presName="parTx" presStyleLbl="alignNode1" presStyleIdx="1" presStyleCnt="3">
        <dgm:presLayoutVars>
          <dgm:chMax val="0"/>
          <dgm:chPref val="0"/>
        </dgm:presLayoutVars>
      </dgm:prSet>
      <dgm:spPr/>
    </dgm:pt>
    <dgm:pt modelId="{2EEE799A-1001-4843-BC15-37261B229767}" type="pres">
      <dgm:prSet presAssocID="{0E74D091-EE11-49A9-93D5-5D9CE65A5C96}" presName="desTx" presStyleLbl="alignAccFollowNode1" presStyleIdx="1" presStyleCnt="3">
        <dgm:presLayoutVars/>
      </dgm:prSet>
      <dgm:spPr/>
    </dgm:pt>
    <dgm:pt modelId="{951BEEAB-4E60-4066-922D-74783BD6480A}" type="pres">
      <dgm:prSet presAssocID="{72A05D3A-67FA-42CA-AF6E-9820E243A7DC}" presName="space" presStyleCnt="0"/>
      <dgm:spPr/>
    </dgm:pt>
    <dgm:pt modelId="{C2E80D5E-827D-49D8-8728-0B77BE7AA5D7}" type="pres">
      <dgm:prSet presAssocID="{127A6C64-98C8-419D-AFF0-55BB0B5A0FC5}" presName="composite" presStyleCnt="0"/>
      <dgm:spPr/>
    </dgm:pt>
    <dgm:pt modelId="{6E587D7D-9D33-446C-A7A6-6CA7B822F96C}" type="pres">
      <dgm:prSet presAssocID="{127A6C64-98C8-419D-AFF0-55BB0B5A0FC5}" presName="parTx" presStyleLbl="alignNode1" presStyleIdx="2" presStyleCnt="3">
        <dgm:presLayoutVars>
          <dgm:chMax val="0"/>
          <dgm:chPref val="0"/>
        </dgm:presLayoutVars>
      </dgm:prSet>
      <dgm:spPr/>
    </dgm:pt>
    <dgm:pt modelId="{91C7CC92-25B8-4C02-B52C-C42996522914}" type="pres">
      <dgm:prSet presAssocID="{127A6C64-98C8-419D-AFF0-55BB0B5A0FC5}" presName="desTx" presStyleLbl="alignAccFollowNode1" presStyleIdx="2" presStyleCnt="3">
        <dgm:presLayoutVars/>
      </dgm:prSet>
      <dgm:spPr/>
    </dgm:pt>
  </dgm:ptLst>
  <dgm:cxnLst>
    <dgm:cxn modelId="{F0132D10-D2CF-45AF-9167-3F8FE6596E8B}" srcId="{49A61EF8-F49F-42FC-AA88-8C0AA19C1605}" destId="{127A6C64-98C8-419D-AFF0-55BB0B5A0FC5}" srcOrd="2" destOrd="0" parTransId="{A628C0B6-A586-4CE5-ADB4-4B9A58A205C0}" sibTransId="{672DD7BA-6C03-47F5-91B9-FE1E0C53D8AE}"/>
    <dgm:cxn modelId="{2B76011F-1D32-4A34-8A89-58745D611DE4}" srcId="{0E74D091-EE11-49A9-93D5-5D9CE65A5C96}" destId="{3FCF0844-D673-488F-804B-21D48540B2C9}" srcOrd="0" destOrd="0" parTransId="{9EEA6AE9-439E-4DCB-8786-009E180C1AA0}" sibTransId="{AD94D135-8BB9-46BD-91FE-72F74881E1E4}"/>
    <dgm:cxn modelId="{90B4691F-F042-4808-AC72-9CA9F99CFE43}" srcId="{32371DD3-02D1-45EE-84C0-EF8F13041BC9}" destId="{0EEABEBE-E302-4412-AFEA-EE5017287FD8}" srcOrd="0" destOrd="0" parTransId="{A32EB17A-5E69-4F50-A9AC-C080D610D436}" sibTransId="{3652F3E0-4410-4A08-9893-7F0905403C28}"/>
    <dgm:cxn modelId="{41FF8624-6241-40CD-B987-A2A2D7CD72AC}" type="presOf" srcId="{49A61EF8-F49F-42FC-AA88-8C0AA19C1605}" destId="{00D62E41-641B-4E37-AD63-B1CB62F2A9D2}" srcOrd="0" destOrd="0" presId="urn:microsoft.com/office/officeart/2016/7/layout/HorizontalActionList"/>
    <dgm:cxn modelId="{CDB5B062-D36B-4F5A-8C7F-5ED9FFC5F5F8}" type="presOf" srcId="{1A94C9D4-3760-4014-8B9F-500A049A6450}" destId="{91C7CC92-25B8-4C02-B52C-C42996522914}" srcOrd="0" destOrd="0" presId="urn:microsoft.com/office/officeart/2016/7/layout/HorizontalActionList"/>
    <dgm:cxn modelId="{DF58246B-CDA1-4084-81EF-C3EC7D908731}" srcId="{49A61EF8-F49F-42FC-AA88-8C0AA19C1605}" destId="{32371DD3-02D1-45EE-84C0-EF8F13041BC9}" srcOrd="0" destOrd="0" parTransId="{4B6A8A01-0E59-4080-B930-7B4AC03489D1}" sibTransId="{84C7A34F-2235-4FC6-95C8-7C4E2179EE1E}"/>
    <dgm:cxn modelId="{CF74788B-69CE-4011-86A2-EC6C7243EA17}" type="presOf" srcId="{3FCF0844-D673-488F-804B-21D48540B2C9}" destId="{2EEE799A-1001-4843-BC15-37261B229767}" srcOrd="0" destOrd="0" presId="urn:microsoft.com/office/officeart/2016/7/layout/HorizontalActionList"/>
    <dgm:cxn modelId="{D8B7998D-38EE-4845-8ECD-F6FD9D890323}" srcId="{127A6C64-98C8-419D-AFF0-55BB0B5A0FC5}" destId="{1A94C9D4-3760-4014-8B9F-500A049A6450}" srcOrd="0" destOrd="0" parTransId="{2B548B50-128D-4C36-A42B-471C30118A23}" sibTransId="{AB0BEE91-6947-46A4-AC6A-81B564A006DF}"/>
    <dgm:cxn modelId="{6021CA9B-249C-4358-90D8-06240CB42A50}" type="presOf" srcId="{0E74D091-EE11-49A9-93D5-5D9CE65A5C96}" destId="{BD7E85A9-ECD0-4CBA-A438-8E8D8B6154B1}" srcOrd="0" destOrd="0" presId="urn:microsoft.com/office/officeart/2016/7/layout/HorizontalActionList"/>
    <dgm:cxn modelId="{15C9DDAA-BF95-4D15-97C5-E164B0A0735B}" srcId="{49A61EF8-F49F-42FC-AA88-8C0AA19C1605}" destId="{0E74D091-EE11-49A9-93D5-5D9CE65A5C96}" srcOrd="1" destOrd="0" parTransId="{5A4B4BFB-1DED-4745-A5B4-EE638A26B84E}" sibTransId="{72A05D3A-67FA-42CA-AF6E-9820E243A7DC}"/>
    <dgm:cxn modelId="{4F53AACC-E7C1-4425-A0C5-40B908E39C4A}" type="presOf" srcId="{32371DD3-02D1-45EE-84C0-EF8F13041BC9}" destId="{6F7BD2EB-77BE-4517-A082-DE8B2BA57CB0}" srcOrd="0" destOrd="0" presId="urn:microsoft.com/office/officeart/2016/7/layout/HorizontalActionList"/>
    <dgm:cxn modelId="{54BF69DC-1AAB-462E-B01B-F448926DB675}" type="presOf" srcId="{0EEABEBE-E302-4412-AFEA-EE5017287FD8}" destId="{5A2242F2-E6C8-4FE2-A911-4B08D395BA33}" srcOrd="0" destOrd="0" presId="urn:microsoft.com/office/officeart/2016/7/layout/HorizontalActionList"/>
    <dgm:cxn modelId="{84068EEC-D720-45FC-BA82-E478C6322556}" type="presOf" srcId="{127A6C64-98C8-419D-AFF0-55BB0B5A0FC5}" destId="{6E587D7D-9D33-446C-A7A6-6CA7B822F96C}" srcOrd="0" destOrd="0" presId="urn:microsoft.com/office/officeart/2016/7/layout/HorizontalActionList"/>
    <dgm:cxn modelId="{C026860D-6696-441F-B891-9FEBC8A95230}" type="presParOf" srcId="{00D62E41-641B-4E37-AD63-B1CB62F2A9D2}" destId="{611CE801-0841-4B17-9DD8-6B9CBFAC8867}" srcOrd="0" destOrd="0" presId="urn:microsoft.com/office/officeart/2016/7/layout/HorizontalActionList"/>
    <dgm:cxn modelId="{17A64575-723B-49DA-825D-CA39509F04E0}" type="presParOf" srcId="{611CE801-0841-4B17-9DD8-6B9CBFAC8867}" destId="{6F7BD2EB-77BE-4517-A082-DE8B2BA57CB0}" srcOrd="0" destOrd="0" presId="urn:microsoft.com/office/officeart/2016/7/layout/HorizontalActionList"/>
    <dgm:cxn modelId="{C9CFC63E-5B3E-48B2-8879-B666B9FA273B}" type="presParOf" srcId="{611CE801-0841-4B17-9DD8-6B9CBFAC8867}" destId="{5A2242F2-E6C8-4FE2-A911-4B08D395BA33}" srcOrd="1" destOrd="0" presId="urn:microsoft.com/office/officeart/2016/7/layout/HorizontalActionList"/>
    <dgm:cxn modelId="{FE809944-87D7-45A5-B68C-98FBE04B8E98}" type="presParOf" srcId="{00D62E41-641B-4E37-AD63-B1CB62F2A9D2}" destId="{1C00392D-EA32-4CA6-8066-04E2EA031511}" srcOrd="1" destOrd="0" presId="urn:microsoft.com/office/officeart/2016/7/layout/HorizontalActionList"/>
    <dgm:cxn modelId="{11C55213-37A4-4B50-8C51-825867EFFF09}" type="presParOf" srcId="{00D62E41-641B-4E37-AD63-B1CB62F2A9D2}" destId="{A902E76A-786B-4902-BB56-A2181F635952}" srcOrd="2" destOrd="0" presId="urn:microsoft.com/office/officeart/2016/7/layout/HorizontalActionList"/>
    <dgm:cxn modelId="{48A9CB0C-41BF-44A8-90A0-057640B5714C}" type="presParOf" srcId="{A902E76A-786B-4902-BB56-A2181F635952}" destId="{BD7E85A9-ECD0-4CBA-A438-8E8D8B6154B1}" srcOrd="0" destOrd="0" presId="urn:microsoft.com/office/officeart/2016/7/layout/HorizontalActionList"/>
    <dgm:cxn modelId="{A3ECFE3B-9D8A-4FA4-8B71-76C6E1C2612A}" type="presParOf" srcId="{A902E76A-786B-4902-BB56-A2181F635952}" destId="{2EEE799A-1001-4843-BC15-37261B229767}" srcOrd="1" destOrd="0" presId="urn:microsoft.com/office/officeart/2016/7/layout/HorizontalActionList"/>
    <dgm:cxn modelId="{3EC9E949-3E4A-4C49-B638-26A584476F69}" type="presParOf" srcId="{00D62E41-641B-4E37-AD63-B1CB62F2A9D2}" destId="{951BEEAB-4E60-4066-922D-74783BD6480A}" srcOrd="3" destOrd="0" presId="urn:microsoft.com/office/officeart/2016/7/layout/HorizontalActionList"/>
    <dgm:cxn modelId="{8EEDD69D-2A4E-48EF-9C9A-85044963FA5B}" type="presParOf" srcId="{00D62E41-641B-4E37-AD63-B1CB62F2A9D2}" destId="{C2E80D5E-827D-49D8-8728-0B77BE7AA5D7}" srcOrd="4" destOrd="0" presId="urn:microsoft.com/office/officeart/2016/7/layout/HorizontalActionList"/>
    <dgm:cxn modelId="{BEFB5599-8D4C-40F3-BB6E-69294B8F6126}" type="presParOf" srcId="{C2E80D5E-827D-49D8-8728-0B77BE7AA5D7}" destId="{6E587D7D-9D33-446C-A7A6-6CA7B822F96C}" srcOrd="0" destOrd="0" presId="urn:microsoft.com/office/officeart/2016/7/layout/HorizontalActionList"/>
    <dgm:cxn modelId="{4F9EDD85-6DEE-4A7F-8A78-091564C26619}" type="presParOf" srcId="{C2E80D5E-827D-49D8-8728-0B77BE7AA5D7}" destId="{91C7CC92-25B8-4C02-B52C-C42996522914}" srcOrd="1" destOrd="0" presId="urn:microsoft.com/office/officeart/2016/7/layout/Horizontal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3083D6-75C9-4134-8996-1B92DA602939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639F346-D521-4C8B-94B2-5EDEE44002B5}">
      <dgm:prSet/>
      <dgm:spPr>
        <a:pattFill prst="wdDnDiag">
          <a:fgClr>
            <a:srgbClr val="378ADD"/>
          </a:fgClr>
          <a:bgClr>
            <a:srgbClr val="549BE2"/>
          </a:bgClr>
        </a:pattFill>
      </dgm:spPr>
      <dgm:t>
        <a:bodyPr/>
        <a:lstStyle/>
        <a:p>
          <a:r>
            <a:rPr lang="en-CA" b="0" dirty="0"/>
            <a:t>First thing</a:t>
          </a:r>
          <a:endParaRPr lang="en-US" dirty="0"/>
        </a:p>
      </dgm:t>
    </dgm:pt>
    <dgm:pt modelId="{8F6FE077-C910-43FC-8E57-D5970EE2C838}" type="parTrans" cxnId="{7C3D82E9-196F-4534-8094-40E3558A0D9E}">
      <dgm:prSet/>
      <dgm:spPr/>
      <dgm:t>
        <a:bodyPr/>
        <a:lstStyle/>
        <a:p>
          <a:endParaRPr lang="en-US"/>
        </a:p>
      </dgm:t>
    </dgm:pt>
    <dgm:pt modelId="{5238CD92-D6E6-48DB-A6BD-653C3FC7A710}" type="sibTrans" cxnId="{7C3D82E9-196F-4534-8094-40E3558A0D9E}">
      <dgm:prSet/>
      <dgm:spPr/>
      <dgm:t>
        <a:bodyPr/>
        <a:lstStyle/>
        <a:p>
          <a:endParaRPr lang="en-US"/>
        </a:p>
      </dgm:t>
    </dgm:pt>
    <dgm:pt modelId="{602E5F90-198C-497B-A95A-0A6D45848CD3}">
      <dgm:prSet/>
      <dgm:spPr>
        <a:pattFill prst="wdDnDiag">
          <a:fgClr>
            <a:srgbClr val="4B96E1"/>
          </a:fgClr>
          <a:bgClr>
            <a:srgbClr val="78B0E8"/>
          </a:bgClr>
        </a:pattFill>
      </dgm:spPr>
      <dgm:t>
        <a:bodyPr/>
        <a:lstStyle/>
        <a:p>
          <a:r>
            <a:rPr lang="en-CA" b="0" dirty="0"/>
            <a:t>Second thing</a:t>
          </a:r>
          <a:endParaRPr lang="en-US" dirty="0"/>
        </a:p>
      </dgm:t>
    </dgm:pt>
    <dgm:pt modelId="{5FF4E1F8-7E25-460B-9956-CB6000BFA6BB}" type="parTrans" cxnId="{4C2FBCDC-5CC1-4B3D-8438-3BA3BB39A04E}">
      <dgm:prSet/>
      <dgm:spPr/>
      <dgm:t>
        <a:bodyPr/>
        <a:lstStyle/>
        <a:p>
          <a:endParaRPr lang="en-US"/>
        </a:p>
      </dgm:t>
    </dgm:pt>
    <dgm:pt modelId="{C6B7B95E-804C-4D97-B809-C8DC4A2BD67F}" type="sibTrans" cxnId="{4C2FBCDC-5CC1-4B3D-8438-3BA3BB39A04E}">
      <dgm:prSet/>
      <dgm:spPr/>
      <dgm:t>
        <a:bodyPr/>
        <a:lstStyle/>
        <a:p>
          <a:endParaRPr lang="en-US"/>
        </a:p>
      </dgm:t>
    </dgm:pt>
    <dgm:pt modelId="{4F9FBAA3-A4E8-46A0-BA65-82CAF3041702}">
      <dgm:prSet/>
      <dgm:spPr>
        <a:pattFill prst="wdDnDiag">
          <a:fgClr>
            <a:srgbClr val="6CA9E6"/>
          </a:fgClr>
          <a:bgClr>
            <a:srgbClr val="8CBCEC"/>
          </a:bgClr>
        </a:pattFill>
      </dgm:spPr>
      <dgm:t>
        <a:bodyPr/>
        <a:lstStyle/>
        <a:p>
          <a:r>
            <a:rPr lang="en-CA" b="0" dirty="0"/>
            <a:t>Third thing</a:t>
          </a:r>
          <a:endParaRPr lang="en-US" dirty="0"/>
        </a:p>
      </dgm:t>
    </dgm:pt>
    <dgm:pt modelId="{CA7566DF-6792-4CE9-A0FA-33E414231DAD}" type="parTrans" cxnId="{9283DBC2-687D-47EC-B8B6-AC6D39A1CEDF}">
      <dgm:prSet/>
      <dgm:spPr/>
      <dgm:t>
        <a:bodyPr/>
        <a:lstStyle/>
        <a:p>
          <a:endParaRPr lang="en-US"/>
        </a:p>
      </dgm:t>
    </dgm:pt>
    <dgm:pt modelId="{34DC9E9D-02AA-4BBA-8ACE-59F84171E5B5}" type="sibTrans" cxnId="{9283DBC2-687D-47EC-B8B6-AC6D39A1CEDF}">
      <dgm:prSet/>
      <dgm:spPr/>
      <dgm:t>
        <a:bodyPr/>
        <a:lstStyle/>
        <a:p>
          <a:endParaRPr lang="en-US"/>
        </a:p>
      </dgm:t>
    </dgm:pt>
    <dgm:pt modelId="{AAE5CB03-C11C-4DE1-B4D5-AD3D08641A6A}">
      <dgm:prSet/>
      <dgm:spPr>
        <a:pattFill prst="wdDnDiag">
          <a:fgClr>
            <a:srgbClr val="8FBEED"/>
          </a:fgClr>
          <a:bgClr>
            <a:srgbClr val="A6CBF0"/>
          </a:bgClr>
        </a:pattFill>
      </dgm:spPr>
      <dgm:t>
        <a:bodyPr/>
        <a:lstStyle/>
        <a:p>
          <a:r>
            <a:rPr lang="en-CA" b="0" dirty="0"/>
            <a:t>Fourth thing</a:t>
          </a:r>
          <a:endParaRPr lang="en-US" dirty="0"/>
        </a:p>
      </dgm:t>
    </dgm:pt>
    <dgm:pt modelId="{329B6542-D127-40D3-971C-A406984547F6}" type="parTrans" cxnId="{25C76850-C61B-4827-8457-7C19517110AC}">
      <dgm:prSet/>
      <dgm:spPr/>
      <dgm:t>
        <a:bodyPr/>
        <a:lstStyle/>
        <a:p>
          <a:endParaRPr lang="en-US"/>
        </a:p>
      </dgm:t>
    </dgm:pt>
    <dgm:pt modelId="{7F4E1B81-9BD8-4E3A-A570-A9CE102BC6E3}" type="sibTrans" cxnId="{25C76850-C61B-4827-8457-7C19517110AC}">
      <dgm:prSet/>
      <dgm:spPr/>
      <dgm:t>
        <a:bodyPr/>
        <a:lstStyle/>
        <a:p>
          <a:endParaRPr lang="en-US"/>
        </a:p>
      </dgm:t>
    </dgm:pt>
    <dgm:pt modelId="{F008C548-0C80-4DAA-A294-DA7B492B0B23}">
      <dgm:prSet/>
      <dgm:spPr>
        <a:pattFill prst="wdDnDiag">
          <a:fgClr>
            <a:srgbClr val="A9CDF1"/>
          </a:fgClr>
          <a:bgClr>
            <a:srgbClr val="CAE0F6"/>
          </a:bgClr>
        </a:pattFill>
      </dgm:spPr>
      <dgm:t>
        <a:bodyPr/>
        <a:lstStyle/>
        <a:p>
          <a:r>
            <a:rPr lang="en-CA" b="0" dirty="0"/>
            <a:t>Fifth thing</a:t>
          </a:r>
          <a:endParaRPr lang="en-US" dirty="0"/>
        </a:p>
      </dgm:t>
    </dgm:pt>
    <dgm:pt modelId="{0E4F69CD-CD42-4C87-87A9-E5B863FF8447}" type="parTrans" cxnId="{09663CB4-41E8-45F2-AF1A-8933B7F2CB8A}">
      <dgm:prSet/>
      <dgm:spPr/>
      <dgm:t>
        <a:bodyPr/>
        <a:lstStyle/>
        <a:p>
          <a:endParaRPr lang="en-US"/>
        </a:p>
      </dgm:t>
    </dgm:pt>
    <dgm:pt modelId="{EDB8E673-2611-4838-8C96-3F87E89493AA}" type="sibTrans" cxnId="{09663CB4-41E8-45F2-AF1A-8933B7F2CB8A}">
      <dgm:prSet/>
      <dgm:spPr/>
      <dgm:t>
        <a:bodyPr/>
        <a:lstStyle/>
        <a:p>
          <a:endParaRPr lang="en-US"/>
        </a:p>
      </dgm:t>
    </dgm:pt>
    <dgm:pt modelId="{9F542294-BCD7-4C21-821C-FF10A27B7DA1}" type="pres">
      <dgm:prSet presAssocID="{753083D6-75C9-4134-8996-1B92DA602939}" presName="linear" presStyleCnt="0">
        <dgm:presLayoutVars>
          <dgm:animLvl val="lvl"/>
          <dgm:resizeHandles val="exact"/>
        </dgm:presLayoutVars>
      </dgm:prSet>
      <dgm:spPr/>
    </dgm:pt>
    <dgm:pt modelId="{0F5696C4-D28F-43E1-8116-E5CD4CF23FAA}" type="pres">
      <dgm:prSet presAssocID="{9639F346-D521-4C8B-94B2-5EDEE44002B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08BA469B-2D34-4C94-971F-4D92ED10A63F}" type="pres">
      <dgm:prSet presAssocID="{5238CD92-D6E6-48DB-A6BD-653C3FC7A710}" presName="spacer" presStyleCnt="0"/>
      <dgm:spPr/>
    </dgm:pt>
    <dgm:pt modelId="{BAB4B233-4E58-425F-8904-2CCFE19F0CEC}" type="pres">
      <dgm:prSet presAssocID="{602E5F90-198C-497B-A95A-0A6D45848CD3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39AAED9A-3A24-4BB3-8E31-1814B05C60D4}" type="pres">
      <dgm:prSet presAssocID="{C6B7B95E-804C-4D97-B809-C8DC4A2BD67F}" presName="spacer" presStyleCnt="0"/>
      <dgm:spPr/>
    </dgm:pt>
    <dgm:pt modelId="{1A4813B0-70C4-4B53-A7E3-735126E70F59}" type="pres">
      <dgm:prSet presAssocID="{4F9FBAA3-A4E8-46A0-BA65-82CAF304170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8617A35-6717-4688-B1A9-76136BB726B9}" type="pres">
      <dgm:prSet presAssocID="{34DC9E9D-02AA-4BBA-8ACE-59F84171E5B5}" presName="spacer" presStyleCnt="0"/>
      <dgm:spPr/>
    </dgm:pt>
    <dgm:pt modelId="{0E17C08B-F948-4969-BB48-37BE61D5806E}" type="pres">
      <dgm:prSet presAssocID="{AAE5CB03-C11C-4DE1-B4D5-AD3D08641A6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F53F86A-6719-43CF-B236-6F0DFF44AE6E}" type="pres">
      <dgm:prSet presAssocID="{7F4E1B81-9BD8-4E3A-A570-A9CE102BC6E3}" presName="spacer" presStyleCnt="0"/>
      <dgm:spPr/>
    </dgm:pt>
    <dgm:pt modelId="{CC05CF08-6626-4160-9926-8CC128BBA922}" type="pres">
      <dgm:prSet presAssocID="{F008C548-0C80-4DAA-A294-DA7B492B0B23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AACC7914-0F34-4BB5-81A4-3FB692FB6A3A}" type="presOf" srcId="{9639F346-D521-4C8B-94B2-5EDEE44002B5}" destId="{0F5696C4-D28F-43E1-8116-E5CD4CF23FAA}" srcOrd="0" destOrd="0" presId="urn:microsoft.com/office/officeart/2005/8/layout/vList2"/>
    <dgm:cxn modelId="{256A7618-9F08-437D-BC77-FF802DD06B76}" type="presOf" srcId="{F008C548-0C80-4DAA-A294-DA7B492B0B23}" destId="{CC05CF08-6626-4160-9926-8CC128BBA922}" srcOrd="0" destOrd="0" presId="urn:microsoft.com/office/officeart/2005/8/layout/vList2"/>
    <dgm:cxn modelId="{042C844D-9F55-45D7-9489-988B75D4E34D}" type="presOf" srcId="{602E5F90-198C-497B-A95A-0A6D45848CD3}" destId="{BAB4B233-4E58-425F-8904-2CCFE19F0CEC}" srcOrd="0" destOrd="0" presId="urn:microsoft.com/office/officeart/2005/8/layout/vList2"/>
    <dgm:cxn modelId="{A651484F-72DD-480A-A08E-61054B04EBEA}" type="presOf" srcId="{AAE5CB03-C11C-4DE1-B4D5-AD3D08641A6A}" destId="{0E17C08B-F948-4969-BB48-37BE61D5806E}" srcOrd="0" destOrd="0" presId="urn:microsoft.com/office/officeart/2005/8/layout/vList2"/>
    <dgm:cxn modelId="{25C76850-C61B-4827-8457-7C19517110AC}" srcId="{753083D6-75C9-4134-8996-1B92DA602939}" destId="{AAE5CB03-C11C-4DE1-B4D5-AD3D08641A6A}" srcOrd="3" destOrd="0" parTransId="{329B6542-D127-40D3-971C-A406984547F6}" sibTransId="{7F4E1B81-9BD8-4E3A-A570-A9CE102BC6E3}"/>
    <dgm:cxn modelId="{0F47C057-3B3C-4AC5-A4AF-AC3016F01D45}" type="presOf" srcId="{753083D6-75C9-4134-8996-1B92DA602939}" destId="{9F542294-BCD7-4C21-821C-FF10A27B7DA1}" srcOrd="0" destOrd="0" presId="urn:microsoft.com/office/officeart/2005/8/layout/vList2"/>
    <dgm:cxn modelId="{ADF2F5A8-62E0-412D-96B2-69196E5CC9BA}" type="presOf" srcId="{4F9FBAA3-A4E8-46A0-BA65-82CAF3041702}" destId="{1A4813B0-70C4-4B53-A7E3-735126E70F59}" srcOrd="0" destOrd="0" presId="urn:microsoft.com/office/officeart/2005/8/layout/vList2"/>
    <dgm:cxn modelId="{09663CB4-41E8-45F2-AF1A-8933B7F2CB8A}" srcId="{753083D6-75C9-4134-8996-1B92DA602939}" destId="{F008C548-0C80-4DAA-A294-DA7B492B0B23}" srcOrd="4" destOrd="0" parTransId="{0E4F69CD-CD42-4C87-87A9-E5B863FF8447}" sibTransId="{EDB8E673-2611-4838-8C96-3F87E89493AA}"/>
    <dgm:cxn modelId="{9283DBC2-687D-47EC-B8B6-AC6D39A1CEDF}" srcId="{753083D6-75C9-4134-8996-1B92DA602939}" destId="{4F9FBAA3-A4E8-46A0-BA65-82CAF3041702}" srcOrd="2" destOrd="0" parTransId="{CA7566DF-6792-4CE9-A0FA-33E414231DAD}" sibTransId="{34DC9E9D-02AA-4BBA-8ACE-59F84171E5B5}"/>
    <dgm:cxn modelId="{4C2FBCDC-5CC1-4B3D-8438-3BA3BB39A04E}" srcId="{753083D6-75C9-4134-8996-1B92DA602939}" destId="{602E5F90-198C-497B-A95A-0A6D45848CD3}" srcOrd="1" destOrd="0" parTransId="{5FF4E1F8-7E25-460B-9956-CB6000BFA6BB}" sibTransId="{C6B7B95E-804C-4D97-B809-C8DC4A2BD67F}"/>
    <dgm:cxn modelId="{7C3D82E9-196F-4534-8094-40E3558A0D9E}" srcId="{753083D6-75C9-4134-8996-1B92DA602939}" destId="{9639F346-D521-4C8B-94B2-5EDEE44002B5}" srcOrd="0" destOrd="0" parTransId="{8F6FE077-C910-43FC-8E57-D5970EE2C838}" sibTransId="{5238CD92-D6E6-48DB-A6BD-653C3FC7A710}"/>
    <dgm:cxn modelId="{B3B0322C-CC77-4ADE-93F9-A7CDF4D17182}" type="presParOf" srcId="{9F542294-BCD7-4C21-821C-FF10A27B7DA1}" destId="{0F5696C4-D28F-43E1-8116-E5CD4CF23FAA}" srcOrd="0" destOrd="0" presId="urn:microsoft.com/office/officeart/2005/8/layout/vList2"/>
    <dgm:cxn modelId="{B99EB7CE-EF7C-4732-B4DA-66AEC7C6B610}" type="presParOf" srcId="{9F542294-BCD7-4C21-821C-FF10A27B7DA1}" destId="{08BA469B-2D34-4C94-971F-4D92ED10A63F}" srcOrd="1" destOrd="0" presId="urn:microsoft.com/office/officeart/2005/8/layout/vList2"/>
    <dgm:cxn modelId="{65FD49F9-E87D-4875-A3C4-9B3D637387EC}" type="presParOf" srcId="{9F542294-BCD7-4C21-821C-FF10A27B7DA1}" destId="{BAB4B233-4E58-425F-8904-2CCFE19F0CEC}" srcOrd="2" destOrd="0" presId="urn:microsoft.com/office/officeart/2005/8/layout/vList2"/>
    <dgm:cxn modelId="{1C3E3778-A83E-4152-9BCE-F6C362FB487F}" type="presParOf" srcId="{9F542294-BCD7-4C21-821C-FF10A27B7DA1}" destId="{39AAED9A-3A24-4BB3-8E31-1814B05C60D4}" srcOrd="3" destOrd="0" presId="urn:microsoft.com/office/officeart/2005/8/layout/vList2"/>
    <dgm:cxn modelId="{F8C646CA-D225-4D8B-9EF3-AB1EE82385B5}" type="presParOf" srcId="{9F542294-BCD7-4C21-821C-FF10A27B7DA1}" destId="{1A4813B0-70C4-4B53-A7E3-735126E70F59}" srcOrd="4" destOrd="0" presId="urn:microsoft.com/office/officeart/2005/8/layout/vList2"/>
    <dgm:cxn modelId="{C9A07783-0EE2-4BF3-8D0E-DBF0C8447ECF}" type="presParOf" srcId="{9F542294-BCD7-4C21-821C-FF10A27B7DA1}" destId="{F8617A35-6717-4688-B1A9-76136BB726B9}" srcOrd="5" destOrd="0" presId="urn:microsoft.com/office/officeart/2005/8/layout/vList2"/>
    <dgm:cxn modelId="{308A735B-958E-4126-AFA2-DEBFB9DDA2E9}" type="presParOf" srcId="{9F542294-BCD7-4C21-821C-FF10A27B7DA1}" destId="{0E17C08B-F948-4969-BB48-37BE61D5806E}" srcOrd="6" destOrd="0" presId="urn:microsoft.com/office/officeart/2005/8/layout/vList2"/>
    <dgm:cxn modelId="{8E040EFC-4636-4315-8974-41353F6D1085}" type="presParOf" srcId="{9F542294-BCD7-4C21-821C-FF10A27B7DA1}" destId="{AF53F86A-6719-43CF-B236-6F0DFF44AE6E}" srcOrd="7" destOrd="0" presId="urn:microsoft.com/office/officeart/2005/8/layout/vList2"/>
    <dgm:cxn modelId="{5830C8CD-DA7D-48FF-99FB-4EB62362907B}" type="presParOf" srcId="{9F542294-BCD7-4C21-821C-FF10A27B7DA1}" destId="{CC05CF08-6626-4160-9926-8CC128BBA92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7BD2EB-77BE-4517-A082-DE8B2BA57CB0}">
      <dsp:nvSpPr>
        <dsp:cNvPr id="0" name=""/>
        <dsp:cNvSpPr/>
      </dsp:nvSpPr>
      <dsp:spPr>
        <a:xfrm>
          <a:off x="10517" y="617406"/>
          <a:ext cx="3438958" cy="103168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1754" tIns="271754" rIns="271754" bIns="271754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latin typeface="Century Gothic (Body)"/>
            </a:rPr>
            <a:t>Lorem ipsum</a:t>
          </a:r>
        </a:p>
      </dsp:txBody>
      <dsp:txXfrm>
        <a:off x="10517" y="617406"/>
        <a:ext cx="3438958" cy="1031687"/>
      </dsp:txXfrm>
    </dsp:sp>
    <dsp:sp modelId="{5A2242F2-E6C8-4FE2-A911-4B08D395BA33}">
      <dsp:nvSpPr>
        <dsp:cNvPr id="0" name=""/>
        <dsp:cNvSpPr/>
      </dsp:nvSpPr>
      <dsp:spPr>
        <a:xfrm>
          <a:off x="10517" y="1649094"/>
          <a:ext cx="3438958" cy="1044314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9693" tIns="339693" rIns="339693" bIns="339693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entury Gothic (Body)"/>
            </a:rPr>
            <a:t>Benefit 1</a:t>
          </a:r>
        </a:p>
      </dsp:txBody>
      <dsp:txXfrm>
        <a:off x="10517" y="1649094"/>
        <a:ext cx="3438958" cy="1044314"/>
      </dsp:txXfrm>
    </dsp:sp>
    <dsp:sp modelId="{BD7E85A9-ECD0-4CBA-A438-8E8D8B6154B1}">
      <dsp:nvSpPr>
        <dsp:cNvPr id="0" name=""/>
        <dsp:cNvSpPr/>
      </dsp:nvSpPr>
      <dsp:spPr>
        <a:xfrm>
          <a:off x="3557370" y="617406"/>
          <a:ext cx="3438958" cy="1031687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1754" tIns="271754" rIns="271754" bIns="271754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latin typeface="Century Gothic (Body)"/>
            </a:rPr>
            <a:t>Lorem</a:t>
          </a:r>
          <a:r>
            <a:rPr lang="en-US" sz="3300" kern="1200" dirty="0"/>
            <a:t> ipsum</a:t>
          </a:r>
        </a:p>
      </dsp:txBody>
      <dsp:txXfrm>
        <a:off x="3557370" y="617406"/>
        <a:ext cx="3438958" cy="1031687"/>
      </dsp:txXfrm>
    </dsp:sp>
    <dsp:sp modelId="{2EEE799A-1001-4843-BC15-37261B229767}">
      <dsp:nvSpPr>
        <dsp:cNvPr id="0" name=""/>
        <dsp:cNvSpPr/>
      </dsp:nvSpPr>
      <dsp:spPr>
        <a:xfrm>
          <a:off x="3557370" y="1649094"/>
          <a:ext cx="3438958" cy="1044314"/>
        </a:xfrm>
        <a:prstGeom prst="rect">
          <a:avLst/>
        </a:prstGeom>
        <a:solidFill>
          <a:schemeClr val="accent5">
            <a:tint val="40000"/>
            <a:alpha val="90000"/>
            <a:hueOff val="-3369881"/>
            <a:satOff val="-11416"/>
            <a:lumOff val="-146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369881"/>
              <a:satOff val="-11416"/>
              <a:lumOff val="-14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9693" tIns="339693" rIns="339693" bIns="339693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entury Gothic (Body)"/>
            </a:rPr>
            <a:t>Benefit 2</a:t>
          </a:r>
        </a:p>
      </dsp:txBody>
      <dsp:txXfrm>
        <a:off x="3557370" y="1649094"/>
        <a:ext cx="3438958" cy="1044314"/>
      </dsp:txXfrm>
    </dsp:sp>
    <dsp:sp modelId="{6E587D7D-9D33-446C-A7A6-6CA7B822F96C}">
      <dsp:nvSpPr>
        <dsp:cNvPr id="0" name=""/>
        <dsp:cNvSpPr/>
      </dsp:nvSpPr>
      <dsp:spPr>
        <a:xfrm>
          <a:off x="7104223" y="617406"/>
          <a:ext cx="3438958" cy="1031687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1754" tIns="271754" rIns="271754" bIns="271754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latin typeface="Century Gothic (Body)"/>
            </a:rPr>
            <a:t>Lorem ipsum</a:t>
          </a:r>
        </a:p>
      </dsp:txBody>
      <dsp:txXfrm>
        <a:off x="7104223" y="617406"/>
        <a:ext cx="3438958" cy="1031687"/>
      </dsp:txXfrm>
    </dsp:sp>
    <dsp:sp modelId="{91C7CC92-25B8-4C02-B52C-C42996522914}">
      <dsp:nvSpPr>
        <dsp:cNvPr id="0" name=""/>
        <dsp:cNvSpPr/>
      </dsp:nvSpPr>
      <dsp:spPr>
        <a:xfrm>
          <a:off x="7104223" y="1649094"/>
          <a:ext cx="3438958" cy="1044314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9693" tIns="339693" rIns="339693" bIns="339693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entury Gothic (Body)"/>
            </a:rPr>
            <a:t>Benefit 3</a:t>
          </a:r>
        </a:p>
      </dsp:txBody>
      <dsp:txXfrm>
        <a:off x="7104223" y="1649094"/>
        <a:ext cx="3438958" cy="10443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5696C4-D28F-43E1-8116-E5CD4CF23FAA}">
      <dsp:nvSpPr>
        <dsp:cNvPr id="0" name=""/>
        <dsp:cNvSpPr/>
      </dsp:nvSpPr>
      <dsp:spPr>
        <a:xfrm>
          <a:off x="0" y="19762"/>
          <a:ext cx="5728344" cy="887445"/>
        </a:xfrm>
        <a:prstGeom prst="roundRect">
          <a:avLst/>
        </a:prstGeom>
        <a:pattFill prst="wdDnDiag">
          <a:fgClr>
            <a:srgbClr val="378ADD"/>
          </a:fgClr>
          <a:bgClr>
            <a:srgbClr val="549BE2"/>
          </a:bgClr>
        </a:patt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700" b="0" kern="1200" dirty="0"/>
            <a:t>First thing</a:t>
          </a:r>
          <a:endParaRPr lang="en-US" sz="3700" kern="1200" dirty="0"/>
        </a:p>
      </dsp:txBody>
      <dsp:txXfrm>
        <a:off x="43321" y="63083"/>
        <a:ext cx="5641702" cy="800803"/>
      </dsp:txXfrm>
    </dsp:sp>
    <dsp:sp modelId="{BAB4B233-4E58-425F-8904-2CCFE19F0CEC}">
      <dsp:nvSpPr>
        <dsp:cNvPr id="0" name=""/>
        <dsp:cNvSpPr/>
      </dsp:nvSpPr>
      <dsp:spPr>
        <a:xfrm>
          <a:off x="0" y="1013767"/>
          <a:ext cx="5728344" cy="887445"/>
        </a:xfrm>
        <a:prstGeom prst="roundRect">
          <a:avLst/>
        </a:prstGeom>
        <a:pattFill prst="wdDnDiag">
          <a:fgClr>
            <a:srgbClr val="4B96E1"/>
          </a:fgClr>
          <a:bgClr>
            <a:srgbClr val="78B0E8"/>
          </a:bgClr>
        </a:patt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700" b="0" kern="1200" dirty="0"/>
            <a:t>Second thing</a:t>
          </a:r>
          <a:endParaRPr lang="en-US" sz="3700" kern="1200" dirty="0"/>
        </a:p>
      </dsp:txBody>
      <dsp:txXfrm>
        <a:off x="43321" y="1057088"/>
        <a:ext cx="5641702" cy="800803"/>
      </dsp:txXfrm>
    </dsp:sp>
    <dsp:sp modelId="{1A4813B0-70C4-4B53-A7E3-735126E70F59}">
      <dsp:nvSpPr>
        <dsp:cNvPr id="0" name=""/>
        <dsp:cNvSpPr/>
      </dsp:nvSpPr>
      <dsp:spPr>
        <a:xfrm>
          <a:off x="0" y="2007772"/>
          <a:ext cx="5728344" cy="887445"/>
        </a:xfrm>
        <a:prstGeom prst="roundRect">
          <a:avLst/>
        </a:prstGeom>
        <a:pattFill prst="wdDnDiag">
          <a:fgClr>
            <a:srgbClr val="6CA9E6"/>
          </a:fgClr>
          <a:bgClr>
            <a:srgbClr val="8CBCEC"/>
          </a:bgClr>
        </a:patt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700" b="0" kern="1200" dirty="0"/>
            <a:t>Third thing</a:t>
          </a:r>
          <a:endParaRPr lang="en-US" sz="3700" kern="1200" dirty="0"/>
        </a:p>
      </dsp:txBody>
      <dsp:txXfrm>
        <a:off x="43321" y="2051093"/>
        <a:ext cx="5641702" cy="800803"/>
      </dsp:txXfrm>
    </dsp:sp>
    <dsp:sp modelId="{0E17C08B-F948-4969-BB48-37BE61D5806E}">
      <dsp:nvSpPr>
        <dsp:cNvPr id="0" name=""/>
        <dsp:cNvSpPr/>
      </dsp:nvSpPr>
      <dsp:spPr>
        <a:xfrm>
          <a:off x="0" y="3001777"/>
          <a:ext cx="5728344" cy="887445"/>
        </a:xfrm>
        <a:prstGeom prst="roundRect">
          <a:avLst/>
        </a:prstGeom>
        <a:pattFill prst="wdDnDiag">
          <a:fgClr>
            <a:srgbClr val="8FBEED"/>
          </a:fgClr>
          <a:bgClr>
            <a:srgbClr val="A6CBF0"/>
          </a:bgClr>
        </a:patt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700" b="0" kern="1200" dirty="0"/>
            <a:t>Fourth thing</a:t>
          </a:r>
          <a:endParaRPr lang="en-US" sz="3700" kern="1200" dirty="0"/>
        </a:p>
      </dsp:txBody>
      <dsp:txXfrm>
        <a:off x="43321" y="3045098"/>
        <a:ext cx="5641702" cy="800803"/>
      </dsp:txXfrm>
    </dsp:sp>
    <dsp:sp modelId="{CC05CF08-6626-4160-9926-8CC128BBA922}">
      <dsp:nvSpPr>
        <dsp:cNvPr id="0" name=""/>
        <dsp:cNvSpPr/>
      </dsp:nvSpPr>
      <dsp:spPr>
        <a:xfrm>
          <a:off x="0" y="3995782"/>
          <a:ext cx="5728344" cy="887445"/>
        </a:xfrm>
        <a:prstGeom prst="roundRect">
          <a:avLst/>
        </a:prstGeom>
        <a:pattFill prst="wdDnDiag">
          <a:fgClr>
            <a:srgbClr val="A9CDF1"/>
          </a:fgClr>
          <a:bgClr>
            <a:srgbClr val="CAE0F6"/>
          </a:bgClr>
        </a:patt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700" b="0" kern="1200" dirty="0"/>
            <a:t>Fifth thing</a:t>
          </a:r>
          <a:endParaRPr lang="en-US" sz="3700" kern="1200" dirty="0"/>
        </a:p>
      </dsp:txBody>
      <dsp:txXfrm>
        <a:off x="43321" y="4039103"/>
        <a:ext cx="5641702" cy="800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B35C0-5FEA-4F2D-A993-E15229DC9017}" type="datetimeFigureOut">
              <a:rPr lang="en-US" smtClean="0"/>
              <a:t>11/14/2022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D38E99-BF19-4B50-8EB4-6F4E77F1D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370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fif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f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F377DED-93EC-44C1-A534-B478921B4F4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0001" y="1108984"/>
            <a:ext cx="8524625" cy="2971051"/>
          </a:xfrm>
        </p:spPr>
        <p:txBody>
          <a:bodyPr anchor="ctr"/>
          <a:lstStyle>
            <a:lvl1pPr>
              <a:defRPr sz="5400" b="1">
                <a:ln>
                  <a:noFill/>
                </a:ln>
                <a:solidFill>
                  <a:schemeClr val="bg1"/>
                </a:solidFill>
                <a:latin typeface="Century Gothic (Headings)"/>
              </a:defRPr>
            </a:lvl1pPr>
          </a:lstStyle>
          <a:p>
            <a:r>
              <a:rPr lang="en-US" dirty="0"/>
              <a:t>Title card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CB6EFA5-C49F-45B6-9748-8907E0AC2F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0001" y="6041362"/>
            <a:ext cx="8285833" cy="36512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  <a:latin typeface="Century Gothic (Body)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Card style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D606FF45-EF64-4D8F-AC53-8F01B577FB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34626" y="6041362"/>
            <a:ext cx="1343706" cy="365125"/>
          </a:xfrm>
        </p:spPr>
        <p:txBody>
          <a:bodyPr/>
          <a:lstStyle/>
          <a:p>
            <a:fld id="{88794C82-3251-4471-BC38-0597EDF401C9}" type="datetime1">
              <a:rPr lang="en-US" smtClean="0"/>
              <a:t>11/15/2022</a:t>
            </a:fld>
            <a:endParaRPr lang="en-US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32AF0330-29A6-46E2-BEAB-41FD5B8B7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47014"/>
            <a:ext cx="2743200" cy="365125"/>
          </a:xfrm>
        </p:spPr>
        <p:txBody>
          <a:bodyPr/>
          <a:lstStyle/>
          <a:p>
            <a:fld id="{B3B42734-8497-4411-8296-EC20F6C063C2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4144E603-6217-44DE-9F99-3A9B51CBEF21}"/>
              </a:ext>
            </a:extLst>
          </p:cNvPr>
          <p:cNvSpPr/>
          <p:nvPr/>
        </p:nvSpPr>
        <p:spPr bwMode="auto">
          <a:xfrm>
            <a:off x="0" y="-933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Freeform 7">
            <a:extLst>
              <a:ext uri="{FF2B5EF4-FFF2-40B4-BE49-F238E27FC236}">
                <a16:creationId xmlns:a16="http://schemas.microsoft.com/office/drawing/2014/main" id="{E8C01F36-667B-40BF-93BC-D6714DFF8E0E}"/>
              </a:ext>
            </a:extLst>
          </p:cNvPr>
          <p:cNvSpPr/>
          <p:nvPr/>
        </p:nvSpPr>
        <p:spPr bwMode="auto">
          <a:xfrm>
            <a:off x="0" y="0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AA15441-7C00-423A-82CE-A37F9CED70D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10000" y="5271865"/>
            <a:ext cx="10561418" cy="433955"/>
          </a:xfrm>
        </p:spPr>
        <p:txBody>
          <a:bodyPr anchor="t">
            <a:no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  <a:latin typeface="Century Gothic (Headings)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FD87FE6-AF86-4781-A186-767CDC10CC5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800"/>
                    </a14:imgEffect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34800" y="977064"/>
            <a:ext cx="2652995" cy="3218428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1B4CE33D-6537-42FD-86DE-AA57E352AD4B}"/>
              </a:ext>
            </a:extLst>
          </p:cNvPr>
          <p:cNvSpPr txBox="1">
            <a:spLocks/>
          </p:cNvSpPr>
          <p:nvPr/>
        </p:nvSpPr>
        <p:spPr>
          <a:xfrm>
            <a:off x="810001" y="1099648"/>
            <a:ext cx="8524625" cy="29710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ln>
                  <a:noFill/>
                </a:ln>
                <a:solidFill>
                  <a:schemeClr val="bg1"/>
                </a:solidFill>
                <a:latin typeface="Century Gothic (Headings)"/>
                <a:ea typeface="+mj-ea"/>
                <a:cs typeface="+mj-cs"/>
              </a:defRPr>
            </a:lvl1pPr>
          </a:lstStyle>
          <a:p>
            <a:r>
              <a:rPr lang="en-US"/>
              <a:t>Title card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149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D90818-33A5-48D1-9754-843ACCA4C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A334FD28-093C-4886-83F5-3FBB1C5D3A80}"/>
              </a:ext>
            </a:extLst>
          </p:cNvPr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pattFill prst="wdDnDiag">
            <a:fgClr>
              <a:srgbClr val="3E8EDE"/>
            </a:fgClr>
            <a:bgClr>
              <a:srgbClr val="549BE2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F9D109-E5CC-4BD8-895C-9854542493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8331" y="41410"/>
            <a:ext cx="1468932" cy="1782006"/>
          </a:xfrm>
          <a:prstGeom prst="rect">
            <a:avLst/>
          </a:prstGeom>
        </p:spPr>
      </p:pic>
      <p:graphicFrame>
        <p:nvGraphicFramePr>
          <p:cNvPr id="9" name="Title 1">
            <a:extLst>
              <a:ext uri="{FF2B5EF4-FFF2-40B4-BE49-F238E27FC236}">
                <a16:creationId xmlns:a16="http://schemas.microsoft.com/office/drawing/2014/main" id="{39BC7698-A149-413F-AD76-5825BE0EA2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4694226"/>
              </p:ext>
            </p:extLst>
          </p:nvPr>
        </p:nvGraphicFramePr>
        <p:xfrm>
          <a:off x="819150" y="2548647"/>
          <a:ext cx="10553700" cy="3310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itle 16">
            <a:extLst>
              <a:ext uri="{FF2B5EF4-FFF2-40B4-BE49-F238E27FC236}">
                <a16:creationId xmlns:a16="http://schemas.microsoft.com/office/drawing/2014/main" id="{E823D275-C555-4BD1-957A-9B6E7F755E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2400" y="584457"/>
            <a:ext cx="10571998" cy="970450"/>
          </a:xfrm>
        </p:spPr>
        <p:txBody>
          <a:bodyPr/>
          <a:lstStyle>
            <a:lvl1pPr>
              <a:defRPr b="1">
                <a:ln>
                  <a:noFill/>
                </a:ln>
                <a:solidFill>
                  <a:schemeClr val="bg1"/>
                </a:solidFill>
                <a:latin typeface="Century Gothic (Headings)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694546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19DC2-AA8D-40BB-A9D2-6F712D746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C4B49EED-D250-4542-BEAA-CA2D16D7414D}"/>
              </a:ext>
            </a:extLst>
          </p:cNvPr>
          <p:cNvSpPr/>
          <p:nvPr/>
        </p:nvSpPr>
        <p:spPr>
          <a:xfrm rot="5400000">
            <a:off x="4925009" y="-408993"/>
            <a:ext cx="6857998" cy="7675985"/>
          </a:xfrm>
          <a:prstGeom prst="wedgeRectCallout">
            <a:avLst/>
          </a:prstGeom>
          <a:solidFill>
            <a:schemeClr val="bg1"/>
          </a:solidFill>
          <a:ln>
            <a:solidFill>
              <a:srgbClr val="3E8E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2E88E84-2850-4D42-9B76-3FC97E94C6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901" y="1439990"/>
            <a:ext cx="3269463" cy="3978017"/>
          </a:xfrm>
          <a:noFill/>
        </p:spPr>
        <p:txBody>
          <a:bodyPr vert="horz" lIns="91440" tIns="45720" rIns="91440" bIns="45720" rtlCol="0" anchor="t">
            <a:normAutofit/>
          </a:bodyPr>
          <a:lstStyle>
            <a:lvl1pPr>
              <a:defRPr b="1">
                <a:solidFill>
                  <a:schemeClr val="tx1"/>
                </a:solidFill>
                <a:latin typeface="Century Gothic (Body)"/>
              </a:defRPr>
            </a:lvl1pPr>
          </a:lstStyle>
          <a:p>
            <a:r>
              <a:rPr lang="en-US" sz="4400" dirty="0"/>
              <a:t>Main Point</a:t>
            </a:r>
          </a:p>
        </p:txBody>
      </p:sp>
      <p:graphicFrame>
        <p:nvGraphicFramePr>
          <p:cNvPr id="9" name="Title 1">
            <a:extLst>
              <a:ext uri="{FF2B5EF4-FFF2-40B4-BE49-F238E27FC236}">
                <a16:creationId xmlns:a16="http://schemas.microsoft.com/office/drawing/2014/main" id="{7CBF4073-9F54-4F21-AF4A-F69DFEFACB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3860755"/>
              </p:ext>
            </p:extLst>
          </p:nvPr>
        </p:nvGraphicFramePr>
        <p:xfrm>
          <a:off x="5508820" y="965200"/>
          <a:ext cx="5728344" cy="4902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AA7233D-8E00-4F2E-A7B1-2015170F37AA}"/>
              </a:ext>
            </a:extLst>
          </p:cNvPr>
          <p:cNvSpPr txBox="1">
            <a:spLocks/>
          </p:cNvSpPr>
          <p:nvPr/>
        </p:nvSpPr>
        <p:spPr>
          <a:xfrm>
            <a:off x="861231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68E7D06-2BB1-4E97-B834-5F70054A0EAC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75307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04BBDA-1B60-4AAA-AA4F-FCB94BBCC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9FB4A2A-88D5-4901-B82F-DF4E3A25A6BB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68E7D06-2BB1-4E97-B834-5F70054A0EAC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82963E04-8E63-4D4A-9AD6-9C18E210542C}"/>
              </a:ext>
            </a:extLst>
          </p:cNvPr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pattFill prst="wdDnDiag">
            <a:fgClr>
              <a:srgbClr val="3E8EDE"/>
            </a:fgClr>
            <a:bgClr>
              <a:srgbClr val="549BE2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F7B09FA-1983-45C8-963D-F1A03A0010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8331" y="41410"/>
            <a:ext cx="1468932" cy="1782006"/>
          </a:xfrm>
          <a:prstGeom prst="rect">
            <a:avLst/>
          </a:prstGeom>
        </p:spPr>
      </p:pic>
      <p:sp>
        <p:nvSpPr>
          <p:cNvPr id="12" name="Title 16">
            <a:extLst>
              <a:ext uri="{FF2B5EF4-FFF2-40B4-BE49-F238E27FC236}">
                <a16:creationId xmlns:a16="http://schemas.microsoft.com/office/drawing/2014/main" id="{25AB7672-72B0-4F81-890F-7EBF6EBED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2400" y="584457"/>
            <a:ext cx="10571998" cy="970450"/>
          </a:xfrm>
        </p:spPr>
        <p:txBody>
          <a:bodyPr/>
          <a:lstStyle>
            <a:lvl1pPr>
              <a:defRPr b="1">
                <a:ln>
                  <a:noFill/>
                </a:ln>
                <a:solidFill>
                  <a:schemeClr val="bg1"/>
                </a:solidFill>
                <a:latin typeface="Century Gothic (Headings)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89177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4C3AE2-5EBA-4EBA-881E-09E2F7E2F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B915CF-991C-4A5B-93A6-271EE3967F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EB747B28-03B9-42F9-AC74-F07BF7B723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9552ED39-BAA3-4814-9D00-501C4419D863}"/>
              </a:ext>
            </a:extLst>
          </p:cNvPr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pattFill prst="wdDnDiag">
            <a:fgClr>
              <a:srgbClr val="3E8EDE"/>
            </a:fgClr>
            <a:bgClr>
              <a:srgbClr val="549BE2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8BE96BA-5673-4C95-A5E9-4101B7DC27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8331" y="41410"/>
            <a:ext cx="1468932" cy="1782006"/>
          </a:xfrm>
          <a:prstGeom prst="rect">
            <a:avLst/>
          </a:prstGeom>
        </p:spPr>
      </p:pic>
      <p:sp>
        <p:nvSpPr>
          <p:cNvPr id="15" name="Title 16">
            <a:extLst>
              <a:ext uri="{FF2B5EF4-FFF2-40B4-BE49-F238E27FC236}">
                <a16:creationId xmlns:a16="http://schemas.microsoft.com/office/drawing/2014/main" id="{BCCB0E90-E36C-4840-A583-B3A1ADA0E6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2400" y="584457"/>
            <a:ext cx="10571998" cy="970450"/>
          </a:xfrm>
        </p:spPr>
        <p:txBody>
          <a:bodyPr/>
          <a:lstStyle>
            <a:lvl1pPr>
              <a:defRPr b="1">
                <a:ln>
                  <a:noFill/>
                </a:ln>
                <a:solidFill>
                  <a:schemeClr val="bg1"/>
                </a:solidFill>
                <a:latin typeface="Century Gothic (Headings)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324961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FE5AC0-D13F-4113-8131-F0C4BBD7D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CAA9DA6B-6FA6-41B1-AF56-DA093FAE12CF}"/>
              </a:ext>
            </a:extLst>
          </p:cNvPr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pattFill prst="wdDnDiag">
            <a:fgClr>
              <a:srgbClr val="3E8EDE"/>
            </a:fgClr>
            <a:bgClr>
              <a:srgbClr val="549BE2"/>
            </a:bgClr>
          </a:pattFill>
          <a:ln>
            <a:solidFill>
              <a:srgbClr val="3E8EDE"/>
            </a:solidFill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2347704-36F1-49BA-806D-58CD975658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0D0326DB-9857-45D4-9ABD-56CB3C318E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9B0C71BE-76DB-4E20-AAF8-C2F892750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9696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A3187E-B6A2-4FDF-AE57-2305B37C0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EA193B70-CD9B-4F59-8459-B0B62722CBB7}"/>
              </a:ext>
            </a:extLst>
          </p:cNvPr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93519D23-A31B-4CB0-AF16-5DF2457DBC34}"/>
              </a:ext>
            </a:extLst>
          </p:cNvPr>
          <p:cNvSpPr/>
          <p:nvPr/>
        </p:nvSpPr>
        <p:spPr bwMode="auto">
          <a:xfrm>
            <a:off x="0" y="9336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5AD9305-3561-4A6C-9291-7EC4BB2C28F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  <a:latin typeface="Century Gothic (Headings)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543378A-F5DD-47FF-936E-BADA9231BA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34626" y="985296"/>
            <a:ext cx="2652995" cy="3218428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80E1BBBC-2655-43D2-8103-55BD6457E3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0001" y="1108984"/>
            <a:ext cx="8524625" cy="2971051"/>
          </a:xfrm>
        </p:spPr>
        <p:txBody>
          <a:bodyPr anchor="ctr"/>
          <a:lstStyle>
            <a:lvl1pPr>
              <a:defRPr sz="5400" b="1">
                <a:ln>
                  <a:noFill/>
                </a:ln>
                <a:solidFill>
                  <a:schemeClr val="bg1"/>
                </a:solidFill>
                <a:latin typeface="Century Gothic (Headings)"/>
              </a:defRPr>
            </a:lvl1pPr>
          </a:lstStyle>
          <a:p>
            <a:r>
              <a:rPr lang="en-US" dirty="0"/>
              <a:t>Title card</a:t>
            </a:r>
          </a:p>
        </p:txBody>
      </p:sp>
    </p:spTree>
    <p:extLst>
      <p:ext uri="{BB962C8B-B14F-4D97-AF65-F5344CB8AC3E}">
        <p14:creationId xmlns:p14="http://schemas.microsoft.com/office/powerpoint/2010/main" val="367665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28762-B99B-4DE9-A6C9-89CA569A9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50FF38-99B2-4CB5-9E58-70353E131C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DD8484-E785-4BF8-881D-72CE46AF8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F221C-5CC4-4C39-9E44-DAA4284B15E1}" type="datetime1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BD971-E97B-4B1C-93FF-4D6F946A8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1CA944-74CF-44F7-AE7E-09781EF87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991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EBA3B-B427-4AEE-92D6-74B13F05D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17E44-6D45-4215-B61B-798B6F463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0302CD-A4FB-4C9B-B752-5E2138C29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712D1-2A96-4480-9D34-B2FD8D2B880E}" type="datetime1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1D4A5-649D-4674-B10A-AB902380E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B8E1B-A174-47F3-A7A2-F9ADD209A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24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BD786A-39E4-4E1A-82F3-D6DE9B358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ED421-415A-43ED-AC5F-759A3EB055D9}" type="datetime1">
              <a:rPr lang="en-US" smtClean="0"/>
              <a:t>11/15/2022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43A31B-AC00-4391-8D24-CEFF925F3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1FA35-1772-4E82-85FD-134322AB1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978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10612-1EBB-49BF-A6A0-74A46C7A1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83219-FC44-4284-A4FA-C475185C3F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73DF8C-DB7C-41A7-AA55-2436EE6C90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DA6AC-92EA-40F8-A68E-E784466F0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8C3F9-449C-4181-89D8-DFD31A0E3B12}" type="datetime1">
              <a:rPr lang="en-US" smtClean="0"/>
              <a:t>11/15/2022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71F64-F394-4DF8-B34B-1F0470D44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A121EF-9A2D-44DD-B7A6-941C303E8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3046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C02CE4-9269-4D8E-806B-612E24389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3718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3F0CF-9C5F-45BE-A386-DC5DB2461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BC2E8-CABE-4F39-A3F3-852C952D8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A6AC61-50AC-4789-9698-85A226E4D4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B8CC48-60BC-45C1-8E90-83EFA681C6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DC62D5-89B8-478E-8310-DA1C54A546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10E19E-C39C-4CF7-8B32-CBEA9F617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32E2-891D-456C-9F78-2176756BE2D9}" type="datetime1">
              <a:rPr lang="en-US" smtClean="0"/>
              <a:t>11/15/2022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80FC3E-3B61-4771-89BC-C810A7E7C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65928F-A21E-405B-9645-633E03577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44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DDA5EE-A993-48F8-B656-75417EC61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9E39D9-D828-4348-BBD8-67E2B7576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7AD25-5F84-46A9-8BDD-236C38B263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3AE6B-5AFB-44CC-940B-FAC5C4C81A72}" type="datetime1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AA3FC-7315-4AF7-A791-8553E070CD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BEA44-413E-4DD2-8A28-D1BF41C836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B42734-8497-4411-8296-EC20F6C06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542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1" r:id="rId10"/>
    <p:sldLayoutId id="2147483672" r:id="rId11"/>
    <p:sldLayoutId id="2147483673" r:id="rId12"/>
    <p:sldLayoutId id="2147483674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Century Gothic (Headings)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entury Gothic (Body)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 (Body)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entury Gothic (Body)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 (Body)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 (Body)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62B06-7BB3-42A5-AAC0-3A760C6B5D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000" y="1638677"/>
            <a:ext cx="8524625" cy="2018922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r>
              <a:rPr lang="en-CA" dirty="0">
                <a:solidFill>
                  <a:sysClr val="windowText" lastClr="000000"/>
                </a:solidFill>
              </a:rPr>
              <a:t>CEDaR B</a:t>
            </a:r>
            <a:r>
              <a:rPr lang="en-CA" baseline="30000" dirty="0">
                <a:solidFill>
                  <a:sysClr val="windowText" lastClr="000000"/>
                </a:solidFill>
              </a:rPr>
              <a:t>2</a:t>
            </a:r>
            <a:br>
              <a:rPr lang="en-CA" dirty="0">
                <a:solidFill>
                  <a:sysClr val="windowText" lastClr="000000"/>
                </a:solidFill>
              </a:rPr>
            </a:br>
            <a:r>
              <a:rPr lang="en-CA" sz="4400" dirty="0">
                <a:solidFill>
                  <a:sysClr val="windowText" lastClr="000000"/>
                </a:solidFill>
              </a:rPr>
              <a:t>Science Meeting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7ECEC7-6392-4F85-B013-8C45A851AA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703" y="5504262"/>
            <a:ext cx="8285833" cy="365125"/>
          </a:xfrm>
        </p:spPr>
        <p:txBody>
          <a:bodyPr/>
          <a:lstStyle/>
          <a:p>
            <a:r>
              <a:rPr lang="en-CA" dirty="0"/>
              <a:t>Lise van der Merwe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790C78-B5DC-41E3-B5F0-9F79E6684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1EBCFA-B61B-435E-BB0A-ED934C957D8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315734" y="5435432"/>
            <a:ext cx="8405230" cy="433955"/>
          </a:xfrm>
        </p:spPr>
        <p:txBody>
          <a:bodyPr/>
          <a:lstStyle/>
          <a:p>
            <a:r>
              <a:rPr lang="en-CA" dirty="0"/>
              <a:t>April 25, 2022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7A086D-3F82-4BA1-96FD-5DBA0DE6AD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826" y="5847059"/>
            <a:ext cx="2867174" cy="1041400"/>
          </a:xfrm>
          <a:prstGeom prst="rect">
            <a:avLst/>
          </a:prstGeom>
        </p:spPr>
      </p:pic>
      <p:pic>
        <p:nvPicPr>
          <p:cNvPr id="8" name="Picture 10" descr="http://assets.brand.ubc.ca/signatures/2015/ubc_brand_assets_blue/4_logo/rgb/s4b282c2015.png">
            <a:extLst>
              <a:ext uri="{FF2B5EF4-FFF2-40B4-BE49-F238E27FC236}">
                <a16:creationId xmlns:a16="http://schemas.microsoft.com/office/drawing/2014/main" id="{AE1C6A22-B220-49B5-A225-A5659E2CD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293" y="5999806"/>
            <a:ext cx="757672" cy="825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DECCF2-E457-47FD-A001-61C9EE821F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717" y="6094919"/>
            <a:ext cx="1859632" cy="6172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10D4D9-73ED-4816-8B0C-ED23587C8C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03" y="6094919"/>
            <a:ext cx="1541401" cy="63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135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89F49-AF37-41D5-882D-0BE184D36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Morphology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7EAD2-7D1C-4E6A-9C38-1DC3342AD3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Two sided t-tests between “best” and “worst” clones</a:t>
            </a:r>
          </a:p>
          <a:p>
            <a:pPr lvl="1"/>
            <a:r>
              <a:rPr lang="en-CA" dirty="0"/>
              <a:t>Shoot length</a:t>
            </a:r>
          </a:p>
          <a:p>
            <a:pPr lvl="1"/>
            <a:r>
              <a:rPr lang="en-CA" dirty="0"/>
              <a:t>Start of lignification</a:t>
            </a:r>
          </a:p>
          <a:p>
            <a:pPr lvl="1"/>
            <a:r>
              <a:rPr lang="en-CA" dirty="0"/>
              <a:t>Average internode length</a:t>
            </a:r>
          </a:p>
          <a:p>
            <a:pPr lvl="1"/>
            <a:r>
              <a:rPr lang="en-CA" dirty="0"/>
              <a:t>No significant differences</a:t>
            </a:r>
          </a:p>
          <a:p>
            <a:r>
              <a:rPr lang="en-CA" dirty="0"/>
              <a:t>Tested significance of Pearson correlations vs:</a:t>
            </a:r>
          </a:p>
          <a:p>
            <a:pPr lvl="1"/>
            <a:r>
              <a:rPr lang="en-CA" dirty="0"/>
              <a:t>Browse 18 score</a:t>
            </a:r>
          </a:p>
          <a:p>
            <a:pPr lvl="1"/>
            <a:r>
              <a:rPr lang="en-CA" dirty="0"/>
              <a:t>Browse 19 score</a:t>
            </a:r>
          </a:p>
          <a:p>
            <a:pPr lvl="1"/>
            <a:r>
              <a:rPr lang="en-CA" dirty="0"/>
              <a:t>BLUP</a:t>
            </a:r>
          </a:p>
          <a:p>
            <a:r>
              <a:rPr lang="en-CA" dirty="0"/>
              <a:t>Total shoot length was somewhat negatively correlated with Browse19 score (</a:t>
            </a: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r = -0.24, p = 0.033)</a:t>
            </a:r>
          </a:p>
          <a:p>
            <a:pPr lvl="1"/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Which came first? Shorter shoots or deer browse?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2CF5E9-740F-4A2F-949A-53620FB99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249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6DD2A9-2388-4744-8BB8-4FB69711A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3</a:t>
            </a:fld>
            <a:endParaRPr lang="en-US"/>
          </a:p>
        </p:txBody>
      </p:sp>
      <p:pic>
        <p:nvPicPr>
          <p:cNvPr id="4" name="Picture 3" descr="Chart, box and whisker chart&#10;&#10;Description automatically generated">
            <a:extLst>
              <a:ext uri="{FF2B5EF4-FFF2-40B4-BE49-F238E27FC236}">
                <a16:creationId xmlns:a16="http://schemas.microsoft.com/office/drawing/2014/main" id="{D0F16BBB-55DD-489E-89D1-34C4459B0B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149" y="209106"/>
            <a:ext cx="8923703" cy="60476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4B9CC08-CE08-4DA1-8996-2A8C1F6D2947}"/>
              </a:ext>
            </a:extLst>
          </p:cNvPr>
          <p:cNvSpPr txBox="1"/>
          <p:nvPr/>
        </p:nvSpPr>
        <p:spPr>
          <a:xfrm>
            <a:off x="603303" y="6279562"/>
            <a:ext cx="22022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r = -0.24, p = 0.033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477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1EE451-4BEA-C054-E318-408B0BC7871C}"/>
              </a:ext>
            </a:extLst>
          </p:cNvPr>
          <p:cNvSpPr txBox="1"/>
          <p:nvPr/>
        </p:nvSpPr>
        <p:spPr>
          <a:xfrm>
            <a:off x="603303" y="6279562"/>
            <a:ext cx="22022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r = -0.24, p = 0.033</a:t>
            </a:r>
            <a:endParaRPr lang="en-US" dirty="0"/>
          </a:p>
        </p:txBody>
      </p:sp>
      <p:pic>
        <p:nvPicPr>
          <p:cNvPr id="4" name="Picture 3" descr="Chart, scatter chart&#10;&#10;Description automatically generated">
            <a:extLst>
              <a:ext uri="{FF2B5EF4-FFF2-40B4-BE49-F238E27FC236}">
                <a16:creationId xmlns:a16="http://schemas.microsoft.com/office/drawing/2014/main" id="{A91F35D6-A78B-F164-15D2-D874D02CFA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701" y="535191"/>
            <a:ext cx="8497333" cy="574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532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C88DD-90A1-4E3F-9EB9-B645A4CB2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Histology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62DDDA-F9C0-4795-9CBD-3BF0837C6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Samples from young and old tissue</a:t>
            </a:r>
          </a:p>
          <a:p>
            <a:r>
              <a:rPr lang="en-CA" dirty="0"/>
              <a:t>Tested significance of Pearson correlations vs:</a:t>
            </a:r>
          </a:p>
          <a:p>
            <a:pPr lvl="1"/>
            <a:r>
              <a:rPr lang="en-CA" dirty="0"/>
              <a:t>Browse 18 score</a:t>
            </a:r>
          </a:p>
          <a:p>
            <a:pPr lvl="1"/>
            <a:r>
              <a:rPr lang="en-CA" dirty="0"/>
              <a:t>Browse 19 score</a:t>
            </a:r>
          </a:p>
          <a:p>
            <a:pPr lvl="1"/>
            <a:r>
              <a:rPr lang="en-CA" dirty="0"/>
              <a:t>BLUP</a:t>
            </a:r>
          </a:p>
          <a:p>
            <a:r>
              <a:rPr lang="en-CA" dirty="0"/>
              <a:t>No significant correlations found for Young tissue</a:t>
            </a:r>
          </a:p>
          <a:p>
            <a:r>
              <a:rPr lang="en-CA" dirty="0"/>
              <a:t>In older tissue, there was a significant correlation between % tangential fibre rows and BLUPs and raw Browse19 scores</a:t>
            </a:r>
          </a:p>
          <a:p>
            <a:pPr lvl="1"/>
            <a:r>
              <a:rPr lang="en-CA" dirty="0"/>
              <a:t>BLUP: r = -0.40, p = 0.003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5E84F8-7C27-4C43-802F-632B58BDA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946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rt, box and whisker chart&#10;&#10;Description automatically generated">
            <a:extLst>
              <a:ext uri="{FF2B5EF4-FFF2-40B4-BE49-F238E27FC236}">
                <a16:creationId xmlns:a16="http://schemas.microsoft.com/office/drawing/2014/main" id="{946AD516-BC36-4FDE-9EE8-1046D809F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831" y="467035"/>
            <a:ext cx="9671723" cy="59239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5B7A84B-BDE9-4159-ABAA-119D6B2366C0}"/>
              </a:ext>
            </a:extLst>
          </p:cNvPr>
          <p:cNvSpPr txBox="1"/>
          <p:nvPr/>
        </p:nvSpPr>
        <p:spPr>
          <a:xfrm>
            <a:off x="1481831" y="6278277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l-GR" dirty="0"/>
              <a:t>ρ</a:t>
            </a:r>
            <a:r>
              <a:rPr lang="en-CA" dirty="0"/>
              <a:t> = -0.40, p = 0.003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5FFD22-4726-4771-9999-6F39A3FA0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361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663760-7FFD-4F06-93F3-3B3E6E4AD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566" y="514904"/>
            <a:ext cx="9730878" cy="59591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322D05-F75F-42F1-AD31-EC594C56B747}"/>
              </a:ext>
            </a:extLst>
          </p:cNvPr>
          <p:cNvSpPr txBox="1"/>
          <p:nvPr/>
        </p:nvSpPr>
        <p:spPr>
          <a:xfrm>
            <a:off x="1617955" y="6343096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l-GR" dirty="0"/>
              <a:t>ρ</a:t>
            </a:r>
            <a:r>
              <a:rPr lang="en-CA" dirty="0"/>
              <a:t> = -0.40, p = 0.003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7F1BB0-D836-4851-AE57-C46DB8EC6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019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6AF7F-D813-4F0B-BBB3-59021BB90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Mono and sesquiterpenes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0DD8A-8DE7-493E-88C1-C9DE9C615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72 mono- and sesquiterpenes peaks found using MS</a:t>
            </a:r>
          </a:p>
          <a:p>
            <a:r>
              <a:rPr lang="en-CA" dirty="0"/>
              <a:t>35 have a potential ID</a:t>
            </a:r>
          </a:p>
          <a:p>
            <a:r>
              <a:rPr lang="en-CA" dirty="0"/>
              <a:t>Remaining are unknown</a:t>
            </a:r>
          </a:p>
          <a:p>
            <a:r>
              <a:rPr lang="en-CA" dirty="0"/>
              <a:t>Data standardized by tissue amount</a:t>
            </a:r>
          </a:p>
          <a:p>
            <a:r>
              <a:rPr lang="en-CA" dirty="0"/>
              <a:t>Analysis for diterpenes still to do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FD3C96-7C5A-4744-8899-A1C1C28AE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936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3B08E-8221-472C-A2C6-A3ADA2E58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Single variate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6317D-EB9A-45FB-9100-F42866AAD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Tested Pearson correlations for all 72 monoterpenes for each tissue type</a:t>
            </a:r>
          </a:p>
          <a:p>
            <a:pPr lvl="1"/>
            <a:r>
              <a:rPr lang="en-CA" dirty="0"/>
              <a:t>Young tissue (internode 6)</a:t>
            </a:r>
          </a:p>
          <a:p>
            <a:pPr lvl="1"/>
            <a:r>
              <a:rPr lang="en-CA" dirty="0"/>
              <a:t>Old tissue (internode 26)</a:t>
            </a:r>
          </a:p>
          <a:p>
            <a:r>
              <a:rPr lang="en-CA" dirty="0"/>
              <a:t>Corrected for multiple tests using </a:t>
            </a:r>
            <a:r>
              <a:rPr lang="en-CA" dirty="0" err="1"/>
              <a:t>Benjamini</a:t>
            </a:r>
            <a:r>
              <a:rPr lang="en-CA" dirty="0"/>
              <a:t>-Hochberg correction</a:t>
            </a:r>
          </a:p>
          <a:p>
            <a:r>
              <a:rPr lang="en-CA" dirty="0"/>
              <a:t>Used significance to determine which may require further investigation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35D18-DFF1-4E51-BE8F-F232DD481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242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71820-8674-45AF-B9EA-8E06DC2C3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Young tissue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E91E1-F531-4585-ABBC-EC34A4885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15 of 72 had significant correlations</a:t>
            </a:r>
          </a:p>
          <a:p>
            <a:r>
              <a:rPr lang="en-CA" dirty="0"/>
              <a:t>6 of the 15 had a correlation with an absolute value greater than 0.20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D05708-B7FC-4F73-8834-BE5E1C046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388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3B08E-8221-472C-A2C6-A3ADA2E58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Young tissue - monoterpenes</a:t>
            </a:r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2D0A7ADE-1CDC-409C-CD5D-511756F1AC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5389659"/>
              </p:ext>
            </p:extLst>
          </p:nvPr>
        </p:nvGraphicFramePr>
        <p:xfrm>
          <a:off x="838200" y="1825625"/>
          <a:ext cx="10515597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3801899699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336623678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405644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Compound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Correlation (r)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Significance (p)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168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M33 (unknown)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-0.50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&lt; 0.001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363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M65 (unknown)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-0.35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&lt; 0.01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714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M13 (Thujone)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-0.26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0.01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18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M54 (unknown)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0.26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0.01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482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M53 (unknown)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0.24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0.01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853852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35D18-DFF1-4E51-BE8F-F232DD481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359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3B08E-8221-472C-A2C6-A3ADA2E58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Young tissue - monoterpenes</a:t>
            </a:r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2D0A7ADE-1CDC-409C-CD5D-511756F1AC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7417332"/>
              </p:ext>
            </p:extLst>
          </p:nvPr>
        </p:nvGraphicFramePr>
        <p:xfrm>
          <a:off x="838200" y="1825625"/>
          <a:ext cx="10515597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3801899699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336623678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405644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Compound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Correlation (r)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Significance (p)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168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M33 (unknown)</a:t>
                      </a:r>
                      <a:endParaRPr lang="en-US" dirty="0"/>
                    </a:p>
                  </a:txBody>
                  <a:tcPr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-0.50</a:t>
                      </a:r>
                      <a:endParaRPr lang="en-US" dirty="0"/>
                    </a:p>
                  </a:txBody>
                  <a:tcPr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&lt; 0.001</a:t>
                      </a:r>
                      <a:endParaRPr lang="en-US" dirty="0"/>
                    </a:p>
                  </a:txBody>
                  <a:tcPr>
                    <a:solidFill>
                      <a:srgbClr val="FF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363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M65 (unknown)</a:t>
                      </a:r>
                      <a:endParaRPr lang="en-US" dirty="0"/>
                    </a:p>
                  </a:txBody>
                  <a:tcPr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-0.35</a:t>
                      </a:r>
                      <a:endParaRPr lang="en-US" dirty="0"/>
                    </a:p>
                  </a:txBody>
                  <a:tcPr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&lt; 0.01</a:t>
                      </a:r>
                      <a:endParaRPr lang="en-US" dirty="0"/>
                    </a:p>
                  </a:txBody>
                  <a:tcPr>
                    <a:solidFill>
                      <a:srgbClr val="FF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714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M13 (Thujone)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-0.26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0.01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18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M54 (unknown)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0.26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0.01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482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M53 (unknown)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0.24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0.01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853852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35D18-DFF1-4E51-BE8F-F232DD481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159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FFB3F9-5C55-40ED-B33A-16530ECFE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94" y="144954"/>
            <a:ext cx="10515600" cy="1325563"/>
          </a:xfrm>
        </p:spPr>
        <p:txBody>
          <a:bodyPr>
            <a:normAutofit/>
          </a:bodyPr>
          <a:lstStyle/>
          <a:p>
            <a:r>
              <a:rPr lang="en-CA" sz="3800" dirty="0"/>
              <a:t>Monoterpene #33 – isoledene?</a:t>
            </a:r>
            <a:endParaRPr lang="en-US" sz="3800" dirty="0"/>
          </a:p>
        </p:txBody>
      </p:sp>
      <p:pic>
        <p:nvPicPr>
          <p:cNvPr id="6" name="Content Placeholder 5" descr="Chart, box and whisker chart&#10;&#10;Description automatically generated">
            <a:extLst>
              <a:ext uri="{FF2B5EF4-FFF2-40B4-BE49-F238E27FC236}">
                <a16:creationId xmlns:a16="http://schemas.microsoft.com/office/drawing/2014/main" id="{0B30F019-5FBA-45B6-A6A0-E57AFF9E1C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320" y="1178737"/>
            <a:ext cx="8171181" cy="5534309"/>
          </a:xfr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CCBB0D6-FA23-4F45-8839-3314A0F6C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13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9CC1ED-3B5F-438F-8549-09FB5072C830}"/>
              </a:ext>
            </a:extLst>
          </p:cNvPr>
          <p:cNvSpPr txBox="1"/>
          <p:nvPr/>
        </p:nvSpPr>
        <p:spPr>
          <a:xfrm>
            <a:off x="9689236" y="5007006"/>
            <a:ext cx="2502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ρ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-0.50, p &lt; 0.001</a:t>
            </a:r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1BF7E68-CEF5-45EB-9321-9C5CBC09E850}"/>
              </a:ext>
            </a:extLst>
          </p:cNvPr>
          <p:cNvSpPr/>
          <p:nvPr/>
        </p:nvSpPr>
        <p:spPr>
          <a:xfrm>
            <a:off x="2199992" y="2127564"/>
            <a:ext cx="1367073" cy="21185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835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FFB3F9-5C55-40ED-B33A-16530ECFE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94" y="144954"/>
            <a:ext cx="10515600" cy="1325563"/>
          </a:xfrm>
        </p:spPr>
        <p:txBody>
          <a:bodyPr>
            <a:normAutofit/>
          </a:bodyPr>
          <a:lstStyle/>
          <a:p>
            <a:r>
              <a:rPr lang="en-CA" sz="3800" dirty="0"/>
              <a:t>Monoterpene #65 – unknown</a:t>
            </a:r>
            <a:endParaRPr lang="en-US" sz="3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B30F019-5FBA-45B6-A6A0-E57AFF9E1C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7320" y="1178738"/>
            <a:ext cx="8171181" cy="5534307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D7DE60-92A5-4A38-A710-3B8753E4F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14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9CC1ED-3B5F-438F-8549-09FB5072C830}"/>
              </a:ext>
            </a:extLst>
          </p:cNvPr>
          <p:cNvSpPr txBox="1"/>
          <p:nvPr/>
        </p:nvSpPr>
        <p:spPr>
          <a:xfrm>
            <a:off x="9689236" y="5007006"/>
            <a:ext cx="2502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ρ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-0.35, p &lt; 0.01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365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FFB3F9-5C55-40ED-B33A-16530ECFE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94" y="144954"/>
            <a:ext cx="10515600" cy="1325563"/>
          </a:xfrm>
        </p:spPr>
        <p:txBody>
          <a:bodyPr>
            <a:normAutofit/>
          </a:bodyPr>
          <a:lstStyle/>
          <a:p>
            <a:r>
              <a:rPr lang="en-CA" sz="3800" dirty="0"/>
              <a:t>Monoterpene #13 – Thujone</a:t>
            </a:r>
            <a:endParaRPr lang="en-US" sz="3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B30F019-5FBA-45B6-A6A0-E57AFF9E1C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7321" y="1178738"/>
            <a:ext cx="8171179" cy="5534307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C1CABC-29F2-4D09-9544-93551FC69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15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9CC1ED-3B5F-438F-8549-09FB5072C830}"/>
              </a:ext>
            </a:extLst>
          </p:cNvPr>
          <p:cNvSpPr txBox="1"/>
          <p:nvPr/>
        </p:nvSpPr>
        <p:spPr>
          <a:xfrm>
            <a:off x="9689236" y="5007006"/>
            <a:ext cx="2502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ρ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-0.26, p &lt; 0.01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040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AB51C-8887-4D05-91BA-ED79EB5FA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Monos</a:t>
            </a:r>
            <a:r>
              <a:rPr lang="en-CA" dirty="0"/>
              <a:t> – young tissue summary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24D79-91ED-40CC-AC8A-34E5DC6BC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Inconsistent pattern with thujone may be due to these clones already being selected for high total monoterpenes (of which thujone should be a larger component)</a:t>
            </a:r>
          </a:p>
          <a:p>
            <a:r>
              <a:rPr lang="en-CA" dirty="0"/>
              <a:t>Ramets vary in type and concentration of monoterpenes</a:t>
            </a:r>
          </a:p>
          <a:p>
            <a:r>
              <a:rPr lang="en-CA" b="1" dirty="0"/>
              <a:t>Novel compounds worth IDing and investigating further:</a:t>
            </a:r>
          </a:p>
          <a:p>
            <a:pPr lvl="1"/>
            <a:r>
              <a:rPr lang="en-CA" b="1" dirty="0"/>
              <a:t>Monoterpene #33 - isoledene?</a:t>
            </a:r>
          </a:p>
          <a:p>
            <a:pPr lvl="1"/>
            <a:r>
              <a:rPr lang="en-CA" b="1" dirty="0"/>
              <a:t>Monoterpene #65 – complete unknown</a:t>
            </a:r>
          </a:p>
          <a:p>
            <a:endParaRPr lang="en-CA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3C158F-8E33-4331-9C45-1CAEA3E49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921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71820-8674-45AF-B9EA-8E06DC2C3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Old tissue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E91E1-F531-4585-ABBC-EC34A4885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25 of 72 had significant correlations (p &lt; 0.05)</a:t>
            </a:r>
          </a:p>
          <a:p>
            <a:r>
              <a:rPr lang="en-CA" dirty="0"/>
              <a:t>These 25 all had a correlation with an absolute value greater than 0.20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0C6B89-8236-4FFE-83A4-FDFCA73DE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230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3B08E-8221-472C-A2C6-A3ADA2E58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Old tissue - monoterpenes</a:t>
            </a:r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2D0A7ADE-1CDC-409C-CD5D-511756F1AC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5801653"/>
              </p:ext>
            </p:extLst>
          </p:nvPr>
        </p:nvGraphicFramePr>
        <p:xfrm>
          <a:off x="838200" y="1825625"/>
          <a:ext cx="10515597" cy="259588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3801899699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336623678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405644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Compound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Correlation (r)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Significance (p)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168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M60 (unknown)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-0.47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&lt; 0.001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363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M35 (</a:t>
                      </a:r>
                      <a:r>
                        <a:rPr lang="en-CA" dirty="0" err="1"/>
                        <a:t>sabine</a:t>
                      </a:r>
                      <a:r>
                        <a:rPr lang="en-CA" dirty="0"/>
                        <a:t> ketone?)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-0.44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&lt; 0.001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714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M43 (unknown)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-0.44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&lt; 0.001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18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M48 (Germacrene-d)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-0.42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&lt; 0.001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482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M56 (unknown)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-0.42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&lt; 0.001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85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M64 (unknown)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-0.40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&lt; 0.001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049450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35D18-DFF1-4E51-BE8F-F232DD481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517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3B08E-8221-472C-A2C6-A3ADA2E58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Old tissue - monoterpenes</a:t>
            </a:r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2D0A7ADE-1CDC-409C-CD5D-511756F1AC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1555962"/>
              </p:ext>
            </p:extLst>
          </p:nvPr>
        </p:nvGraphicFramePr>
        <p:xfrm>
          <a:off x="838200" y="1825625"/>
          <a:ext cx="10515597" cy="259588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3801899699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336623678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405644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Compound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Correlation (r)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Significance (p)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168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M60 (unknown)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-0.47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&lt; 0.001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363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M35 (</a:t>
                      </a:r>
                      <a:r>
                        <a:rPr lang="en-CA" dirty="0" err="1"/>
                        <a:t>sabine</a:t>
                      </a:r>
                      <a:r>
                        <a:rPr lang="en-CA" dirty="0"/>
                        <a:t> ketone?)</a:t>
                      </a:r>
                      <a:endParaRPr lang="en-US" dirty="0"/>
                    </a:p>
                  </a:txBody>
                  <a:tcPr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-0.44</a:t>
                      </a:r>
                      <a:endParaRPr lang="en-US" dirty="0"/>
                    </a:p>
                  </a:txBody>
                  <a:tcPr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&lt; 0.001</a:t>
                      </a:r>
                      <a:endParaRPr lang="en-US" dirty="0"/>
                    </a:p>
                  </a:txBody>
                  <a:tcPr>
                    <a:solidFill>
                      <a:srgbClr val="FF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714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M43 (unknown)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-0.44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&lt; 0.001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18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M48 (Germacrene-d)</a:t>
                      </a:r>
                      <a:endParaRPr lang="en-US" dirty="0"/>
                    </a:p>
                  </a:txBody>
                  <a:tcPr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-0.42</a:t>
                      </a:r>
                      <a:endParaRPr lang="en-US" dirty="0"/>
                    </a:p>
                  </a:txBody>
                  <a:tcPr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&lt; 0.001</a:t>
                      </a:r>
                      <a:endParaRPr lang="en-US" dirty="0"/>
                    </a:p>
                  </a:txBody>
                  <a:tcPr>
                    <a:solidFill>
                      <a:srgbClr val="FF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2482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M56 (unknown)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-0.42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&lt; 0.001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85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M64 (unknown)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-0.40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&lt; 0.001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049450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35D18-DFF1-4E51-BE8F-F232DD481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488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FFB3F9-5C55-40ED-B33A-16530ECFE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94" y="144954"/>
            <a:ext cx="10515600" cy="1325563"/>
          </a:xfrm>
        </p:spPr>
        <p:txBody>
          <a:bodyPr>
            <a:normAutofit/>
          </a:bodyPr>
          <a:lstStyle/>
          <a:p>
            <a:r>
              <a:rPr lang="en-CA" sz="3800" dirty="0"/>
              <a:t>Monoterpene #60 – unknown</a:t>
            </a:r>
            <a:endParaRPr lang="en-US" sz="3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B30F019-5FBA-45B6-A6A0-E57AFF9E1C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7321" y="1577847"/>
            <a:ext cx="8171179" cy="4736088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5522F7-10BF-4D21-A7DC-F9B4A8C01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20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9CC1ED-3B5F-438F-8549-09FB5072C830}"/>
              </a:ext>
            </a:extLst>
          </p:cNvPr>
          <p:cNvSpPr txBox="1"/>
          <p:nvPr/>
        </p:nvSpPr>
        <p:spPr>
          <a:xfrm>
            <a:off x="9689236" y="5007006"/>
            <a:ext cx="2502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ρ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-0.47, p &lt; 0.001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006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FFB3F9-5C55-40ED-B33A-16530ECFE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94" y="144954"/>
            <a:ext cx="10515600" cy="1325563"/>
          </a:xfrm>
        </p:spPr>
        <p:txBody>
          <a:bodyPr>
            <a:normAutofit/>
          </a:bodyPr>
          <a:lstStyle/>
          <a:p>
            <a:r>
              <a:rPr lang="en-CA" sz="3800" dirty="0"/>
              <a:t>Monoterpene #35 – </a:t>
            </a:r>
            <a:r>
              <a:rPr lang="en-CA" sz="3800" dirty="0" err="1"/>
              <a:t>sabinyl</a:t>
            </a:r>
            <a:r>
              <a:rPr lang="en-CA" sz="3800" dirty="0"/>
              <a:t> ketone?</a:t>
            </a:r>
            <a:endParaRPr lang="en-US" sz="3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B30F019-5FBA-45B6-A6A0-E57AFF9E1C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7322" y="1577847"/>
            <a:ext cx="8171177" cy="4736088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EEDA28-EC97-4335-92BD-A54F77BBE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21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9CC1ED-3B5F-438F-8549-09FB5072C830}"/>
              </a:ext>
            </a:extLst>
          </p:cNvPr>
          <p:cNvSpPr txBox="1"/>
          <p:nvPr/>
        </p:nvSpPr>
        <p:spPr>
          <a:xfrm>
            <a:off x="9689236" y="5007006"/>
            <a:ext cx="2502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ρ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-0.44, p &lt; 0.001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2608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FFB3F9-5C55-40ED-B33A-16530ECFE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94" y="144954"/>
            <a:ext cx="10515600" cy="1325563"/>
          </a:xfrm>
        </p:spPr>
        <p:txBody>
          <a:bodyPr>
            <a:normAutofit/>
          </a:bodyPr>
          <a:lstStyle/>
          <a:p>
            <a:r>
              <a:rPr lang="en-CA" sz="3800" dirty="0"/>
              <a:t>Monoterpene #48 – Germacrene-d?</a:t>
            </a:r>
            <a:endParaRPr lang="en-US" sz="3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B30F019-5FBA-45B6-A6A0-E57AFF9E1C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7322" y="1577847"/>
            <a:ext cx="8171176" cy="4736087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838619-B94B-4CC3-BA69-FBE5ACBDB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22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9CC1ED-3B5F-438F-8549-09FB5072C830}"/>
              </a:ext>
            </a:extLst>
          </p:cNvPr>
          <p:cNvSpPr txBox="1"/>
          <p:nvPr/>
        </p:nvSpPr>
        <p:spPr>
          <a:xfrm>
            <a:off x="9689236" y="5007006"/>
            <a:ext cx="2502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ρ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-0.42, p &lt; 0.001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1595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AB51C-8887-4D05-91BA-ED79EB5FA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Monos</a:t>
            </a:r>
            <a:r>
              <a:rPr lang="en-CA" dirty="0"/>
              <a:t>, </a:t>
            </a:r>
            <a:r>
              <a:rPr lang="en-CA" dirty="0" err="1"/>
              <a:t>sesquis</a:t>
            </a:r>
            <a:r>
              <a:rPr lang="en-CA" dirty="0"/>
              <a:t> – old tissue summary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24D79-91ED-40CC-AC8A-34E5DC6BC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Mostly unknown compounds flag as being significant and moderately correlated</a:t>
            </a:r>
          </a:p>
          <a:p>
            <a:r>
              <a:rPr lang="en-CA" dirty="0"/>
              <a:t>Similar to young tissue, evidence of unique compounds per clones</a:t>
            </a:r>
          </a:p>
          <a:p>
            <a:r>
              <a:rPr lang="en-CA" dirty="0"/>
              <a:t>Uncertain whether old or young tissue would reflect better deer deterrence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3196DA-47CF-4B4F-8748-032CF63B8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212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C7ADA-E24D-45BD-B5CA-14752798B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Multivariate – still in progress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F4458-5B10-49F0-A306-8CF323ADA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Principal Component Analysis on 72 monoterpenes for all 160 samples</a:t>
            </a:r>
          </a:p>
          <a:p>
            <a:r>
              <a:rPr lang="en-CA" dirty="0"/>
              <a:t>Initial analysis suggests 5 components explain 95% of the variation</a:t>
            </a:r>
          </a:p>
          <a:p>
            <a:r>
              <a:rPr lang="en-CA" dirty="0"/>
              <a:t>Immediately apparent that tissue types have distinct signatures on biplot of PC1 and PC2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C4AAEB-023B-45AB-B8ED-D03B8704E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5910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B3707A75-1AE3-4914-B892-13F8A0659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477" y="575223"/>
            <a:ext cx="9479650" cy="549449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7ABA232-1785-433A-8E26-CC89D661C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454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C7ADA-E24D-45BD-B5CA-14752798B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PCA for Young Tissue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F4458-5B10-49F0-A306-8CF323ADA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Principal Component Analysis on 72 monoterpenes for all 160 samples</a:t>
            </a:r>
          </a:p>
          <a:p>
            <a:r>
              <a:rPr lang="en-CA" dirty="0"/>
              <a:t>First two components explain 50% of variance</a:t>
            </a:r>
          </a:p>
          <a:p>
            <a:r>
              <a:rPr lang="en-CA" dirty="0"/>
              <a:t>Identified terpenes not loading onto first two components</a:t>
            </a:r>
          </a:p>
          <a:p>
            <a:pPr lvl="1"/>
            <a:r>
              <a:rPr lang="en-CA" dirty="0"/>
              <a:t>E.g. M33 – loads best onto PC3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C4AAEB-023B-45AB-B8ED-D03B8704E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0279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3F0099-ECDD-BB11-B81F-D487E4D23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27</a:t>
            </a:fld>
            <a:endParaRPr lang="en-US"/>
          </a:p>
        </p:txBody>
      </p:sp>
      <p:pic>
        <p:nvPicPr>
          <p:cNvPr id="4" name="Picture 3" descr="Chart, bar chart, histogram&#10;&#10;Description automatically generated">
            <a:extLst>
              <a:ext uri="{FF2B5EF4-FFF2-40B4-BE49-F238E27FC236}">
                <a16:creationId xmlns:a16="http://schemas.microsoft.com/office/drawing/2014/main" id="{8025A723-CAD4-873B-69ED-2588346610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9866"/>
            <a:ext cx="10962988" cy="649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2980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6A47541-D97B-8624-DE97-930A42FC4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28</a:t>
            </a:fld>
            <a:endParaRPr lang="en-US"/>
          </a:p>
        </p:txBody>
      </p:sp>
      <p:pic>
        <p:nvPicPr>
          <p:cNvPr id="4" name="Picture 3" descr="Chart, bubble chart&#10;&#10;Description automatically generated">
            <a:extLst>
              <a:ext uri="{FF2B5EF4-FFF2-40B4-BE49-F238E27FC236}">
                <a16:creationId xmlns:a16="http://schemas.microsoft.com/office/drawing/2014/main" id="{C9A422E6-9029-1286-FD4A-81F7729DD8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072" y="515280"/>
            <a:ext cx="9854254" cy="584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2609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8D82D0-32DE-7CE2-C217-1C1AC3004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29</a:t>
            </a:fld>
            <a:endParaRPr lang="en-US"/>
          </a:p>
        </p:txBody>
      </p:sp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725A8BBF-F7E8-CBCF-91A6-99CFBD84ED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20" y="395693"/>
            <a:ext cx="10234759" cy="606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4630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93239-3C0A-43E6-A7AF-3E10580DB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Next steps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86EFA-4296-4C71-A589-DE9A4C184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Finish multivariate analysis; particularly loading patterns</a:t>
            </a:r>
          </a:p>
          <a:p>
            <a:r>
              <a:rPr lang="en-CA" dirty="0"/>
              <a:t>Identify what interesting unknown compounds are</a:t>
            </a:r>
          </a:p>
          <a:p>
            <a:r>
              <a:rPr lang="en-CA" dirty="0"/>
              <a:t>Compare original chemistry files for these clones from Ministry of Environment Analytical Chemistry lab</a:t>
            </a:r>
          </a:p>
          <a:p>
            <a:pPr lvl="1"/>
            <a:r>
              <a:rPr lang="en-CA" dirty="0"/>
              <a:t>How does thujone pattern then compare now?</a:t>
            </a:r>
          </a:p>
          <a:p>
            <a:pPr lvl="1"/>
            <a:r>
              <a:rPr lang="en-CA" dirty="0"/>
              <a:t>Were any of these ‘oddball’ compounds identified then?</a:t>
            </a:r>
          </a:p>
          <a:p>
            <a:r>
              <a:rPr lang="en-CA" dirty="0"/>
              <a:t> Repeat with diterpene data and apply similar analysis</a:t>
            </a:r>
          </a:p>
          <a:p>
            <a:pPr lvl="1"/>
            <a:endParaRPr lang="en-CA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7E97C-9933-44AD-BB16-33150D6BD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3421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60FFF3C-D49C-4601-ABFD-D0A055D31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1"/>
            <a:ext cx="10515600" cy="1325563"/>
          </a:xfrm>
        </p:spPr>
        <p:txBody>
          <a:bodyPr/>
          <a:lstStyle/>
          <a:p>
            <a:r>
              <a:rPr lang="en-CA" dirty="0"/>
              <a:t>Next steps </a:t>
            </a:r>
            <a:r>
              <a:rPr lang="en-CA" dirty="0" err="1"/>
              <a:t>con’t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03212DF-9122-4B12-B251-12E183B5E4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092299"/>
            <a:ext cx="5181600" cy="4351338"/>
          </a:xfrm>
        </p:spPr>
        <p:txBody>
          <a:bodyPr/>
          <a:lstStyle/>
          <a:p>
            <a:r>
              <a:rPr lang="en-CA" dirty="0"/>
              <a:t>Review 2022 Nimpkish data; worth resampling?</a:t>
            </a:r>
          </a:p>
          <a:p>
            <a:r>
              <a:rPr lang="en-CA" dirty="0"/>
              <a:t>Sample training population for:</a:t>
            </a:r>
          </a:p>
          <a:p>
            <a:pPr lvl="1"/>
            <a:r>
              <a:rPr lang="en-CA" dirty="0"/>
              <a:t>Novel terpenes</a:t>
            </a:r>
          </a:p>
          <a:p>
            <a:pPr lvl="1"/>
            <a:r>
              <a:rPr lang="en-CA" dirty="0"/>
              <a:t>Tangential fibres?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6AED4F-2016-4A24-AD38-63B362200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31</a:t>
            </a:fld>
            <a:endParaRPr lang="en-US"/>
          </a:p>
        </p:txBody>
      </p:sp>
      <p:pic>
        <p:nvPicPr>
          <p:cNvPr id="5" name="Picture 4" descr="A picture containing plant, tree, conifer&#10;&#10;Description automatically generated">
            <a:extLst>
              <a:ext uri="{FF2B5EF4-FFF2-40B4-BE49-F238E27FC236}">
                <a16:creationId xmlns:a16="http://schemas.microsoft.com/office/drawing/2014/main" id="{B05D54F5-A252-4AEF-A0F8-DFBF034D94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55" t="23234" r="31518" b="2970"/>
          <a:stretch/>
        </p:blipFill>
        <p:spPr>
          <a:xfrm>
            <a:off x="7223911" y="398263"/>
            <a:ext cx="3413156" cy="50608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AFA1AE2-AB67-4423-9E8D-A5F9412B5097}"/>
              </a:ext>
            </a:extLst>
          </p:cNvPr>
          <p:cNvSpPr txBox="1"/>
          <p:nvPr/>
        </p:nvSpPr>
        <p:spPr>
          <a:xfrm>
            <a:off x="10652912" y="531103"/>
            <a:ext cx="1302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Cutting at Nimpkish, Aug 2020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F26E3A-CF7F-4ED9-994D-D823BF361FE0}"/>
              </a:ext>
            </a:extLst>
          </p:cNvPr>
          <p:cNvSpPr txBox="1"/>
          <p:nvPr/>
        </p:nvSpPr>
        <p:spPr>
          <a:xfrm>
            <a:off x="9037622" y="5119703"/>
            <a:ext cx="1696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Photo Jake King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F9573A-AC7A-4830-A080-028CBCB9E96F}"/>
              </a:ext>
            </a:extLst>
          </p:cNvPr>
          <p:cNvSpPr txBox="1"/>
          <p:nvPr/>
        </p:nvSpPr>
        <p:spPr>
          <a:xfrm>
            <a:off x="6855736" y="6308209"/>
            <a:ext cx="1302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CCTP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2079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108BEE9-E0FB-4E03-95F7-E313C92B6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12487"/>
            <a:ext cx="5157787" cy="823912"/>
          </a:xfrm>
        </p:spPr>
        <p:txBody>
          <a:bodyPr/>
          <a:lstStyle/>
          <a:p>
            <a:r>
              <a:rPr lang="en-CA" dirty="0"/>
              <a:t>Genomic Selection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6CF7095-7BAD-450A-A0F4-6DE76F18DF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2337971"/>
            <a:ext cx="5157787" cy="3684588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Training population</a:t>
            </a:r>
          </a:p>
          <a:p>
            <a:pPr lvl="1"/>
            <a:r>
              <a:rPr lang="en-CA" dirty="0"/>
              <a:t>1520 individuals from 26* half-sib families</a:t>
            </a:r>
          </a:p>
          <a:p>
            <a:pPr lvl="1"/>
            <a:r>
              <a:rPr lang="en-CA" dirty="0"/>
              <a:t>3 trial sites</a:t>
            </a:r>
          </a:p>
          <a:p>
            <a:pPr lvl="1"/>
            <a:r>
              <a:rPr lang="en-CA" dirty="0"/>
              <a:t>Planted as genetics trials in 2000</a:t>
            </a:r>
          </a:p>
          <a:p>
            <a:r>
              <a:rPr lang="en-US" dirty="0"/>
              <a:t>Target Population</a:t>
            </a:r>
          </a:p>
          <a:p>
            <a:pPr lvl="1"/>
            <a:r>
              <a:rPr lang="en-US" dirty="0"/>
              <a:t>~2900 individuals with varying degrees of sibling relationships to Training</a:t>
            </a:r>
          </a:p>
          <a:p>
            <a:pPr lvl="1"/>
            <a:r>
              <a:rPr lang="en-US" dirty="0"/>
              <a:t>No trials*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E1321B8-F6C2-458D-B2B3-4AEC21A96D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512487"/>
            <a:ext cx="5183188" cy="823912"/>
          </a:xfrm>
        </p:spPr>
        <p:txBody>
          <a:bodyPr/>
          <a:lstStyle/>
          <a:p>
            <a:r>
              <a:rPr lang="en-CA" dirty="0"/>
              <a:t>Deer Browse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4B70F5-2A3F-4E29-9F41-D52E92BAD4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21406" y="2336399"/>
            <a:ext cx="5433982" cy="3684588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Operational trials</a:t>
            </a:r>
          </a:p>
          <a:p>
            <a:pPr lvl="1"/>
            <a:r>
              <a:rPr lang="en-CA" dirty="0"/>
              <a:t>Planted in 2017 with industry partners</a:t>
            </a:r>
          </a:p>
          <a:p>
            <a:pPr lvl="1"/>
            <a:r>
              <a:rPr lang="en-CA" dirty="0"/>
              <a:t>4 trial sites</a:t>
            </a:r>
          </a:p>
          <a:p>
            <a:pPr lvl="1"/>
            <a:r>
              <a:rPr lang="en-CA" dirty="0"/>
              <a:t>4 trial stock types</a:t>
            </a:r>
          </a:p>
          <a:p>
            <a:pPr lvl="2"/>
            <a:r>
              <a:rPr lang="en-CA" dirty="0"/>
              <a:t>High terpene clones, 1 year</a:t>
            </a:r>
          </a:p>
          <a:p>
            <a:pPr lvl="2"/>
            <a:r>
              <a:rPr lang="en-CA" dirty="0"/>
              <a:t>High terpene clones, 2 year</a:t>
            </a:r>
          </a:p>
          <a:p>
            <a:pPr lvl="2"/>
            <a:r>
              <a:rPr lang="en-CA" dirty="0"/>
              <a:t>High terpene families – seedlings 1 year</a:t>
            </a:r>
          </a:p>
          <a:p>
            <a:pPr lvl="2"/>
            <a:r>
              <a:rPr lang="en-CA" dirty="0"/>
              <a:t>High terpene families – seedlings 2 year</a:t>
            </a:r>
          </a:p>
          <a:p>
            <a:pPr lvl="1"/>
            <a:r>
              <a:rPr lang="en-CA" dirty="0"/>
              <a:t>Paired columns; class A seedlings in between</a:t>
            </a:r>
          </a:p>
          <a:p>
            <a:pPr lvl="1"/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30BD89E-434E-4E17-AC62-12C50B0DB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32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BBE717A-273E-44B0-9E77-306F892FD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CEDaR - Populations</a:t>
            </a:r>
            <a:endParaRPr lang="en-US" dirty="0"/>
          </a:p>
        </p:txBody>
      </p:sp>
      <p:sp>
        <p:nvSpPr>
          <p:cNvPr id="9" name="Not Equal 8">
            <a:extLst>
              <a:ext uri="{FF2B5EF4-FFF2-40B4-BE49-F238E27FC236}">
                <a16:creationId xmlns:a16="http://schemas.microsoft.com/office/drawing/2014/main" id="{14C8F66C-224E-4B4F-84E7-FBAE47EF2ACC}"/>
              </a:ext>
            </a:extLst>
          </p:cNvPr>
          <p:cNvSpPr/>
          <p:nvPr/>
        </p:nvSpPr>
        <p:spPr>
          <a:xfrm>
            <a:off x="4358125" y="2903963"/>
            <a:ext cx="2867488" cy="1571347"/>
          </a:xfrm>
          <a:prstGeom prst="mathNotEqual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21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6" grpId="0" uiExpand="1" build="p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grass, sky, outdoor, tree&#10;&#10;Description automatically generated">
            <a:extLst>
              <a:ext uri="{FF2B5EF4-FFF2-40B4-BE49-F238E27FC236}">
                <a16:creationId xmlns:a16="http://schemas.microsoft.com/office/drawing/2014/main" id="{E8730FA4-F22B-55BF-B401-D06E5FE3F3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53" b="-1"/>
          <a:stretch/>
        </p:blipFill>
        <p:spPr>
          <a:xfrm>
            <a:off x="695158" y="156411"/>
            <a:ext cx="10801684" cy="6095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7C24C0-E5DB-A7CB-6EC5-AD65CD11AFA0}"/>
              </a:ext>
            </a:extLst>
          </p:cNvPr>
          <p:cNvSpPr txBox="1"/>
          <p:nvPr/>
        </p:nvSpPr>
        <p:spPr>
          <a:xfrm>
            <a:off x="695158" y="6252410"/>
            <a:ext cx="4374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Cowichan Clonal Training Population (CCTP)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4157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11EFC72-0D7A-4CA5-856D-B64FF498F3F0}"/>
              </a:ext>
            </a:extLst>
          </p:cNvPr>
          <p:cNvSpPr txBox="1"/>
          <p:nvPr/>
        </p:nvSpPr>
        <p:spPr>
          <a:xfrm>
            <a:off x="1903779" y="1111376"/>
            <a:ext cx="838444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Joerg Bohlmann		Academic Partner (U.B.C.)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John Russell		Sector, End User Partner (BC MoF)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Alvin Yanchuk		Sector, End User Partner (BC MoF)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Justin Whitehill		Collaborator (NC State U.)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David Noshad		Collaborator (BC MoF)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Mathias Kirst		Collaborator (U. Florida)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Carol Ritland		Project Manager (GAPP/CEDaR B2)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Omnia Gamal El-Dien	Postdoctoral Fellow (U.B.C.)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Mack Yuen		Bioinformatician (U.B.C.)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Tal Shalev		Graduate student, PhD (U.B.C.)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Lina Madilao		Technician, Mass Spec Facility (U.B.C.)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Melody Fu		Research assistant (U.B.C.)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Willie Adams	 	Research assistant (NC State U.)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Kelsey Rogers		Research Technician (BC MoF)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Andrew Coster		Research Technician (BC MoF)</a:t>
            </a:r>
            <a:endParaRPr lang="en-US" dirty="0"/>
          </a:p>
          <a:p>
            <a:endParaRPr lang="en-US" dirty="0"/>
          </a:p>
          <a:p>
            <a:endParaRPr lang="en-CA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56A2B5-46DA-4158-A3DB-84E3C78A526F}"/>
              </a:ext>
            </a:extLst>
          </p:cNvPr>
          <p:cNvSpPr txBox="1"/>
          <p:nvPr/>
        </p:nvSpPr>
        <p:spPr>
          <a:xfrm>
            <a:off x="11568608" y="64759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3BD46D-07FC-4AEB-B01F-2C6FB208F6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826" y="5847059"/>
            <a:ext cx="2867174" cy="1041400"/>
          </a:xfrm>
          <a:prstGeom prst="rect">
            <a:avLst/>
          </a:prstGeom>
        </p:spPr>
      </p:pic>
      <p:pic>
        <p:nvPicPr>
          <p:cNvPr id="7" name="Picture 10" descr="http://assets.brand.ubc.ca/signatures/2015/ubc_brand_assets_blue/4_logo/rgb/s4b282c2015.png">
            <a:extLst>
              <a:ext uri="{FF2B5EF4-FFF2-40B4-BE49-F238E27FC236}">
                <a16:creationId xmlns:a16="http://schemas.microsoft.com/office/drawing/2014/main" id="{0A5B79EA-7F1D-41D6-96ED-FABEC9C18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293" y="5999806"/>
            <a:ext cx="757672" cy="825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F2BDD7-849C-4DCF-BCF1-57F787ABA2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717" y="6094919"/>
            <a:ext cx="1859632" cy="6172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786618-1072-4035-9A66-132DD198C9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03" y="6094919"/>
            <a:ext cx="1541401" cy="636276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C8A6D6F1-096E-4550-8456-02B880791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805"/>
            <a:ext cx="10515600" cy="1325563"/>
          </a:xfrm>
        </p:spPr>
        <p:txBody>
          <a:bodyPr/>
          <a:lstStyle/>
          <a:p>
            <a:r>
              <a:rPr lang="en-CA" dirty="0"/>
              <a:t>Thank you!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07461EE-635E-4E68-BDD6-4728C0267BD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800"/>
                    </a14:imgEffect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60838" y="173595"/>
            <a:ext cx="1015540" cy="123198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7261BF-1984-151B-BB48-B9EE37963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5554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7610B7-B043-460C-971B-68DD3AA01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35</a:t>
            </a:fld>
            <a:endParaRPr lang="en-US"/>
          </a:p>
        </p:txBody>
      </p:sp>
      <p:pic>
        <p:nvPicPr>
          <p:cNvPr id="6" name="Picture 5" descr="A picture containing grass, outdoor&#10;&#10;Description automatically generated">
            <a:extLst>
              <a:ext uri="{FF2B5EF4-FFF2-40B4-BE49-F238E27FC236}">
                <a16:creationId xmlns:a16="http://schemas.microsoft.com/office/drawing/2014/main" id="{0AE450A5-0863-4D18-B2B0-547B8FA300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brightnessContrast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980"/>
          <a:stretch/>
        </p:blipFill>
        <p:spPr>
          <a:xfrm>
            <a:off x="102372" y="398221"/>
            <a:ext cx="11987257" cy="6061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6573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18C7323-A7E8-42FD-A50D-19F6840D3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650" y="0"/>
            <a:ext cx="10515600" cy="1325563"/>
          </a:xfrm>
        </p:spPr>
        <p:txBody>
          <a:bodyPr/>
          <a:lstStyle/>
          <a:p>
            <a:r>
              <a:rPr lang="en-CA" dirty="0"/>
              <a:t>Monoterpene #2 – a-thujene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51C840-1C99-4BE6-9EB4-66B735644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36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54039A-E04F-4307-93A4-EB103F1EA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61679" y="1325563"/>
            <a:ext cx="7468642" cy="504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7378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FFB3F9-5C55-40ED-B33A-16530ECFE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94" y="144954"/>
            <a:ext cx="10515600" cy="1325563"/>
          </a:xfrm>
        </p:spPr>
        <p:txBody>
          <a:bodyPr>
            <a:normAutofit/>
          </a:bodyPr>
          <a:lstStyle/>
          <a:p>
            <a:r>
              <a:rPr lang="en-CA" sz="3800" dirty="0"/>
              <a:t>Monoterpene #2 – a-thujene YT</a:t>
            </a:r>
            <a:endParaRPr lang="en-US" sz="3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B30F019-5FBA-45B6-A6A0-E57AFF9E1C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3410" y="1190710"/>
            <a:ext cx="7641247" cy="5165639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5522F7-10BF-4D21-A7DC-F9B4A8C01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37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9CC1ED-3B5F-438F-8549-09FB5072C830}"/>
              </a:ext>
            </a:extLst>
          </p:cNvPr>
          <p:cNvSpPr txBox="1"/>
          <p:nvPr/>
        </p:nvSpPr>
        <p:spPr>
          <a:xfrm>
            <a:off x="9689236" y="5007006"/>
            <a:ext cx="2502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ρ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-0.11, p = 0.32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285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FFB3F9-5C55-40ED-B33A-16530ECFE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94" y="144954"/>
            <a:ext cx="10515600" cy="1325563"/>
          </a:xfrm>
        </p:spPr>
        <p:txBody>
          <a:bodyPr>
            <a:normAutofit/>
          </a:bodyPr>
          <a:lstStyle/>
          <a:p>
            <a:r>
              <a:rPr lang="en-CA" sz="3800" dirty="0"/>
              <a:t>Monoterpene #2 – a-thujene OT</a:t>
            </a:r>
            <a:endParaRPr lang="en-US" sz="3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B30F019-5FBA-45B6-A6A0-E57AFF9E1C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3410" y="1190710"/>
            <a:ext cx="7641246" cy="5165639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5522F7-10BF-4D21-A7DC-F9B4A8C01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38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9CC1ED-3B5F-438F-8549-09FB5072C830}"/>
              </a:ext>
            </a:extLst>
          </p:cNvPr>
          <p:cNvSpPr txBox="1"/>
          <p:nvPr/>
        </p:nvSpPr>
        <p:spPr>
          <a:xfrm>
            <a:off x="9689236" y="5007006"/>
            <a:ext cx="2502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ρ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-0.11, p = 0.29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4948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18C7323-A7E8-42FD-A50D-19F6840D3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650" y="0"/>
            <a:ext cx="10515600" cy="1325563"/>
          </a:xfrm>
        </p:spPr>
        <p:txBody>
          <a:bodyPr/>
          <a:lstStyle/>
          <a:p>
            <a:r>
              <a:rPr lang="en-CA" dirty="0"/>
              <a:t>Monoterpene #6 - Sabinene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51C840-1C99-4BE6-9EB4-66B735644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39</a:t>
            </a:fld>
            <a:endParaRPr lang="en-US"/>
          </a:p>
        </p:txBody>
      </p:sp>
      <p:pic>
        <p:nvPicPr>
          <p:cNvPr id="6" name="Picture 5" descr="Chart, box and whisker chart&#10;&#10;Description automatically generated">
            <a:extLst>
              <a:ext uri="{FF2B5EF4-FFF2-40B4-BE49-F238E27FC236}">
                <a16:creationId xmlns:a16="http://schemas.microsoft.com/office/drawing/2014/main" id="{8D54039A-E04F-4307-93A4-EB103F1EA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679" y="1325563"/>
            <a:ext cx="7468642" cy="504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1658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FFB3F9-5C55-40ED-B33A-16530ECFE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94" y="144954"/>
            <a:ext cx="10515600" cy="1325563"/>
          </a:xfrm>
        </p:spPr>
        <p:txBody>
          <a:bodyPr>
            <a:normAutofit/>
          </a:bodyPr>
          <a:lstStyle/>
          <a:p>
            <a:r>
              <a:rPr lang="en-CA" sz="3800" dirty="0"/>
              <a:t>Monoterpene #6 – Sabinene YT</a:t>
            </a:r>
            <a:endParaRPr lang="en-US" sz="3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B30F019-5FBA-45B6-A6A0-E57AFF9E1C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3410" y="1190710"/>
            <a:ext cx="7641247" cy="5165640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5522F7-10BF-4D21-A7DC-F9B4A8C01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40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9CC1ED-3B5F-438F-8549-09FB5072C830}"/>
              </a:ext>
            </a:extLst>
          </p:cNvPr>
          <p:cNvSpPr txBox="1"/>
          <p:nvPr/>
        </p:nvSpPr>
        <p:spPr>
          <a:xfrm>
            <a:off x="9689236" y="5007006"/>
            <a:ext cx="2502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ρ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0.08, p = 0.48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2147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FFB3F9-5C55-40ED-B33A-16530ECFE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94" y="144954"/>
            <a:ext cx="10515600" cy="1325563"/>
          </a:xfrm>
        </p:spPr>
        <p:txBody>
          <a:bodyPr>
            <a:normAutofit/>
          </a:bodyPr>
          <a:lstStyle/>
          <a:p>
            <a:r>
              <a:rPr lang="en-CA" sz="3800" dirty="0"/>
              <a:t>Monoterpene #6 – Sabinene OT</a:t>
            </a:r>
            <a:endParaRPr lang="en-US" sz="3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B30F019-5FBA-45B6-A6A0-E57AFF9E1C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3410" y="1190710"/>
            <a:ext cx="7641247" cy="5165639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5522F7-10BF-4D21-A7DC-F9B4A8C01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41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9CC1ED-3B5F-438F-8549-09FB5072C830}"/>
              </a:ext>
            </a:extLst>
          </p:cNvPr>
          <p:cNvSpPr txBox="1"/>
          <p:nvPr/>
        </p:nvSpPr>
        <p:spPr>
          <a:xfrm>
            <a:off x="9424657" y="4997953"/>
            <a:ext cx="2502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ρ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0.07, p = 0.58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3092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18C7323-A7E8-42FD-A50D-19F6840D3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650" y="0"/>
            <a:ext cx="10515600" cy="1325563"/>
          </a:xfrm>
        </p:spPr>
        <p:txBody>
          <a:bodyPr/>
          <a:lstStyle/>
          <a:p>
            <a:r>
              <a:rPr lang="en-CA" dirty="0"/>
              <a:t>Monoterpene #13 – Thujone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51C840-1C99-4BE6-9EB4-66B735644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42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54039A-E04F-4307-93A4-EB103F1EA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61679" y="1325563"/>
            <a:ext cx="7468642" cy="504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8431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FFB3F9-5C55-40ED-B33A-16530ECFE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94" y="144954"/>
            <a:ext cx="10515600" cy="1325563"/>
          </a:xfrm>
        </p:spPr>
        <p:txBody>
          <a:bodyPr>
            <a:normAutofit/>
          </a:bodyPr>
          <a:lstStyle/>
          <a:p>
            <a:r>
              <a:rPr lang="en-CA" sz="3800" dirty="0"/>
              <a:t>Monoterpene #13 – Thujone YT</a:t>
            </a:r>
            <a:endParaRPr lang="en-US" sz="3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B30F019-5FBA-45B6-A6A0-E57AFF9E1C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7321" y="1178738"/>
            <a:ext cx="8171179" cy="5534307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C1CABC-29F2-4D09-9544-93551FC69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43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9CC1ED-3B5F-438F-8549-09FB5072C830}"/>
              </a:ext>
            </a:extLst>
          </p:cNvPr>
          <p:cNvSpPr txBox="1"/>
          <p:nvPr/>
        </p:nvSpPr>
        <p:spPr>
          <a:xfrm>
            <a:off x="9689236" y="5007006"/>
            <a:ext cx="2502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ρ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-0.26, p &lt; 0.01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1970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FFB3F9-5C55-40ED-B33A-16530ECFE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94" y="144954"/>
            <a:ext cx="10515600" cy="1325563"/>
          </a:xfrm>
        </p:spPr>
        <p:txBody>
          <a:bodyPr>
            <a:normAutofit/>
          </a:bodyPr>
          <a:lstStyle/>
          <a:p>
            <a:r>
              <a:rPr lang="en-CA" sz="3800" dirty="0"/>
              <a:t>Monoterpene #13 – Thujone OT</a:t>
            </a:r>
            <a:endParaRPr lang="en-US" sz="3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B30F019-5FBA-45B6-A6A0-E57AFF9E1C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4356" y="1330615"/>
            <a:ext cx="7641246" cy="5165638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5522F7-10BF-4D21-A7DC-F9B4A8C01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44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9CC1ED-3B5F-438F-8549-09FB5072C830}"/>
              </a:ext>
            </a:extLst>
          </p:cNvPr>
          <p:cNvSpPr txBox="1"/>
          <p:nvPr/>
        </p:nvSpPr>
        <p:spPr>
          <a:xfrm>
            <a:off x="9166262" y="5342719"/>
            <a:ext cx="2502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ρ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-0.28, p = 0.011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6273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FFB3F9-5C55-40ED-B33A-16530ECFE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94" y="144954"/>
            <a:ext cx="10515600" cy="1325563"/>
          </a:xfrm>
        </p:spPr>
        <p:txBody>
          <a:bodyPr>
            <a:normAutofit/>
          </a:bodyPr>
          <a:lstStyle/>
          <a:p>
            <a:r>
              <a:rPr lang="en-CA" sz="3800" dirty="0"/>
              <a:t>Monoterpene #43 – unknown - OT</a:t>
            </a:r>
            <a:endParaRPr lang="en-US" sz="3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B30F019-5FBA-45B6-A6A0-E57AFF9E1C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7322" y="1577847"/>
            <a:ext cx="8171177" cy="4736087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9E014D-1440-4C60-9E65-3426556A8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45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9CC1ED-3B5F-438F-8549-09FB5072C830}"/>
              </a:ext>
            </a:extLst>
          </p:cNvPr>
          <p:cNvSpPr txBox="1"/>
          <p:nvPr/>
        </p:nvSpPr>
        <p:spPr>
          <a:xfrm>
            <a:off x="9689236" y="5007006"/>
            <a:ext cx="2502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ρ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-0.44, p &lt; 0.001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626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FFB3F9-5C55-40ED-B33A-16530ECFE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94" y="144954"/>
            <a:ext cx="10515600" cy="1325563"/>
          </a:xfrm>
        </p:spPr>
        <p:txBody>
          <a:bodyPr>
            <a:normAutofit/>
          </a:bodyPr>
          <a:lstStyle/>
          <a:p>
            <a:r>
              <a:rPr lang="en-CA" sz="3800" dirty="0"/>
              <a:t>Monoterpene #53 – unknown - YT</a:t>
            </a:r>
            <a:endParaRPr lang="en-US" sz="3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B30F019-5FBA-45B6-A6A0-E57AFF9E1C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7321" y="1178738"/>
            <a:ext cx="8171178" cy="5534306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A50B5C-E831-4548-954E-4164AA2E1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46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9CC1ED-3B5F-438F-8549-09FB5072C830}"/>
              </a:ext>
            </a:extLst>
          </p:cNvPr>
          <p:cNvSpPr txBox="1"/>
          <p:nvPr/>
        </p:nvSpPr>
        <p:spPr>
          <a:xfrm>
            <a:off x="9689236" y="5007006"/>
            <a:ext cx="2502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ρ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-0.24, p &lt; 0.01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5102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FFB3F9-5C55-40ED-B33A-16530ECFE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94" y="144954"/>
            <a:ext cx="10515600" cy="1325563"/>
          </a:xfrm>
        </p:spPr>
        <p:txBody>
          <a:bodyPr>
            <a:normAutofit/>
          </a:bodyPr>
          <a:lstStyle/>
          <a:p>
            <a:r>
              <a:rPr lang="en-CA" sz="3800" dirty="0"/>
              <a:t>Monoterpene #54 – unknown - YT</a:t>
            </a:r>
            <a:endParaRPr lang="en-US" sz="3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B30F019-5FBA-45B6-A6A0-E57AFF9E1C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7321" y="1178738"/>
            <a:ext cx="8171179" cy="5534306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BB62B9-A315-407B-B622-131CD007F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47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9CC1ED-3B5F-438F-8549-09FB5072C830}"/>
              </a:ext>
            </a:extLst>
          </p:cNvPr>
          <p:cNvSpPr txBox="1"/>
          <p:nvPr/>
        </p:nvSpPr>
        <p:spPr>
          <a:xfrm>
            <a:off x="9689236" y="5007006"/>
            <a:ext cx="2502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ρ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-0.26, p &lt; 0.01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6821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FFB3F9-5C55-40ED-B33A-16530ECFE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94" y="144954"/>
            <a:ext cx="10515600" cy="1325563"/>
          </a:xfrm>
        </p:spPr>
        <p:txBody>
          <a:bodyPr>
            <a:normAutofit/>
          </a:bodyPr>
          <a:lstStyle/>
          <a:p>
            <a:r>
              <a:rPr lang="en-CA" sz="3800" dirty="0"/>
              <a:t>Monoterpene #56 – unknown - OT</a:t>
            </a:r>
            <a:endParaRPr lang="en-US" sz="3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B30F019-5FBA-45B6-A6A0-E57AFF9E1C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7322" y="1577847"/>
            <a:ext cx="8171176" cy="4736086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22FB15-8757-4D4D-A64B-F7A4A933F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48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9CC1ED-3B5F-438F-8549-09FB5072C830}"/>
              </a:ext>
            </a:extLst>
          </p:cNvPr>
          <p:cNvSpPr txBox="1"/>
          <p:nvPr/>
        </p:nvSpPr>
        <p:spPr>
          <a:xfrm>
            <a:off x="9689236" y="5007006"/>
            <a:ext cx="2502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ρ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-0.42, p &lt; 0.001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3099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FFB3F9-5C55-40ED-B33A-16530ECFE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94" y="144954"/>
            <a:ext cx="10515600" cy="1325563"/>
          </a:xfrm>
        </p:spPr>
        <p:txBody>
          <a:bodyPr>
            <a:normAutofit/>
          </a:bodyPr>
          <a:lstStyle/>
          <a:p>
            <a:r>
              <a:rPr lang="en-CA" sz="3800" dirty="0"/>
              <a:t>Monoterpene #64 – unknown - OT</a:t>
            </a:r>
            <a:endParaRPr lang="en-US" sz="3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B30F019-5FBA-45B6-A6A0-E57AFF9E1C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7323" y="1577847"/>
            <a:ext cx="8171174" cy="4736086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9B0CC6-8B2D-4656-8589-D19E61B93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42734-8497-4411-8296-EC20F6C063C2}" type="slidenum">
              <a:rPr lang="en-US" smtClean="0"/>
              <a:t>49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9CC1ED-3B5F-438F-8549-09FB5072C830}"/>
              </a:ext>
            </a:extLst>
          </p:cNvPr>
          <p:cNvSpPr txBox="1"/>
          <p:nvPr/>
        </p:nvSpPr>
        <p:spPr>
          <a:xfrm>
            <a:off x="9689236" y="5007006"/>
            <a:ext cx="2502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ρ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-0.40, p &lt; 0.001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733189"/>
      </p:ext>
    </p:extLst>
  </p:cSld>
  <p:clrMapOvr>
    <a:masterClrMapping/>
  </p:clrMapOvr>
</p:sld>
</file>

<file path=ppt/theme/theme1.xml><?xml version="1.0" encoding="utf-8"?>
<a:theme xmlns:a="http://schemas.openxmlformats.org/drawingml/2006/main" name="2022-MOF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2-MOF" id="{425262F4-0BC1-4646-AE29-0BDBA9E14DB1}" vid="{56F1102B-9252-42E3-BEB4-8B9E69209E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1545</TotalTime>
  <Words>1360</Words>
  <Application>Microsoft Office PowerPoint</Application>
  <PresentationFormat>Widescreen</PresentationFormat>
  <Paragraphs>287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4" baseType="lpstr">
      <vt:lpstr>Arial</vt:lpstr>
      <vt:lpstr>Calibri</vt:lpstr>
      <vt:lpstr>Century Gothic (Body)</vt:lpstr>
      <vt:lpstr>Century Gothic (Headings)</vt:lpstr>
      <vt:lpstr>2022-MOF</vt:lpstr>
      <vt:lpstr>CEDaR B2 Science Meeting</vt:lpstr>
      <vt:lpstr>Morphology</vt:lpstr>
      <vt:lpstr>PowerPoint Presentation</vt:lpstr>
      <vt:lpstr>PowerPoint Presentation</vt:lpstr>
      <vt:lpstr>Histology</vt:lpstr>
      <vt:lpstr>PowerPoint Presentation</vt:lpstr>
      <vt:lpstr>PowerPoint Presentation</vt:lpstr>
      <vt:lpstr>Mono and sesquiterpenes</vt:lpstr>
      <vt:lpstr>Single variate</vt:lpstr>
      <vt:lpstr>Young tissue</vt:lpstr>
      <vt:lpstr>Young tissue - monoterpenes</vt:lpstr>
      <vt:lpstr>Young tissue - monoterpenes</vt:lpstr>
      <vt:lpstr>Monoterpene #33 – isoledene?</vt:lpstr>
      <vt:lpstr>Monoterpene #65 – unknown</vt:lpstr>
      <vt:lpstr>Monoterpene #13 – Thujone</vt:lpstr>
      <vt:lpstr>Monos – young tissue summary</vt:lpstr>
      <vt:lpstr>Old tissue</vt:lpstr>
      <vt:lpstr>Old tissue - monoterpenes</vt:lpstr>
      <vt:lpstr>Old tissue - monoterpenes</vt:lpstr>
      <vt:lpstr>Monoterpene #60 – unknown</vt:lpstr>
      <vt:lpstr>Monoterpene #35 – sabinyl ketone?</vt:lpstr>
      <vt:lpstr>Monoterpene #48 – Germacrene-d?</vt:lpstr>
      <vt:lpstr>Monos, sesquis – old tissue summary</vt:lpstr>
      <vt:lpstr>Multivariate – still in progress</vt:lpstr>
      <vt:lpstr>PowerPoint Presentation</vt:lpstr>
      <vt:lpstr>PCA for Young Tissue</vt:lpstr>
      <vt:lpstr>PowerPoint Presentation</vt:lpstr>
      <vt:lpstr>PowerPoint Presentation</vt:lpstr>
      <vt:lpstr>PowerPoint Presentation</vt:lpstr>
      <vt:lpstr>Next steps</vt:lpstr>
      <vt:lpstr>Next steps con’t</vt:lpstr>
      <vt:lpstr>CEDaR - Populations</vt:lpstr>
      <vt:lpstr>PowerPoint Presentation</vt:lpstr>
      <vt:lpstr>Thank you!</vt:lpstr>
      <vt:lpstr>PowerPoint Presentation</vt:lpstr>
      <vt:lpstr>Monoterpene #2 – a-thujene</vt:lpstr>
      <vt:lpstr>Monoterpene #2 – a-thujene YT</vt:lpstr>
      <vt:lpstr>Monoterpene #2 – a-thujene OT</vt:lpstr>
      <vt:lpstr>Monoterpene #6 - Sabinene</vt:lpstr>
      <vt:lpstr>Monoterpene #6 – Sabinene YT</vt:lpstr>
      <vt:lpstr>Monoterpene #6 – Sabinene OT</vt:lpstr>
      <vt:lpstr>Monoterpene #13 – Thujone</vt:lpstr>
      <vt:lpstr>Monoterpene #13 – Thujone YT</vt:lpstr>
      <vt:lpstr>Monoterpene #13 – Thujone OT</vt:lpstr>
      <vt:lpstr>Monoterpene #43 – unknown - OT</vt:lpstr>
      <vt:lpstr>Monoterpene #53 – unknown - YT</vt:lpstr>
      <vt:lpstr>Monoterpene #54 – unknown - YT</vt:lpstr>
      <vt:lpstr>Monoterpene #56 – unknown - OT</vt:lpstr>
      <vt:lpstr>Monoterpene #64 – unknown - OT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CEDaR B2 Science Meeting April 25, 2022</dc:title>
  <dc:creator>van der Merwe, Lise</dc:creator>
  <cp:lastModifiedBy>van der Merwe, Lise</cp:lastModifiedBy>
  <cp:revision>139</cp:revision>
  <dcterms:created xsi:type="dcterms:W3CDTF">2022-04-25T03:09:48Z</dcterms:created>
  <dcterms:modified xsi:type="dcterms:W3CDTF">2022-11-15T17:52:35Z</dcterms:modified>
</cp:coreProperties>
</file>